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300" r:id="rId4"/>
    <p:sldId id="295" r:id="rId5"/>
    <p:sldId id="263" r:id="rId6"/>
    <p:sldId id="285" r:id="rId7"/>
    <p:sldId id="299" r:id="rId8"/>
    <p:sldId id="302" r:id="rId9"/>
    <p:sldId id="303" r:id="rId10"/>
    <p:sldId id="314" r:id="rId11"/>
    <p:sldId id="305" r:id="rId12"/>
    <p:sldId id="306" r:id="rId13"/>
    <p:sldId id="307" r:id="rId14"/>
    <p:sldId id="308" r:id="rId15"/>
    <p:sldId id="309" r:id="rId16"/>
    <p:sldId id="284" r:id="rId17"/>
    <p:sldId id="311" r:id="rId18"/>
    <p:sldId id="312" r:id="rId19"/>
    <p:sldId id="313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8BEA-7872-45FF-818A-04C60EA9A2D8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AE4F-E3CB-4DDD-A9A3-652579DA5D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7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0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2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92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3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74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216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45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79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4D09A-C045-4D70-84E9-E6243ECD373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4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4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78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98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7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7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AE4F-E3CB-4DDD-A9A3-652579DA5D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8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2016/3/28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00062" y="0"/>
            <a:ext cx="11691939" cy="6896100"/>
            <a:chOff x="500062" y="0"/>
            <a:chExt cx="11691939" cy="6896100"/>
          </a:xfrm>
        </p:grpSpPr>
        <p:sp>
          <p:nvSpPr>
            <p:cNvPr id="9" name="任意多边形 8"/>
            <p:cNvSpPr/>
            <p:nvPr/>
          </p:nvSpPr>
          <p:spPr>
            <a:xfrm>
              <a:off x="9482391" y="0"/>
              <a:ext cx="1474363" cy="1578002"/>
            </a:xfrm>
            <a:custGeom>
              <a:avLst/>
              <a:gdLst>
                <a:gd name="connsiteX0" fmla="*/ 0 w 1474363"/>
                <a:gd name="connsiteY0" fmla="*/ 0 h 1578002"/>
                <a:gd name="connsiteX1" fmla="*/ 798133 w 1474363"/>
                <a:gd name="connsiteY1" fmla="*/ 0 h 1578002"/>
                <a:gd name="connsiteX2" fmla="*/ 1474363 w 1474363"/>
                <a:gd name="connsiteY2" fmla="*/ 983269 h 1578002"/>
                <a:gd name="connsiteX3" fmla="*/ 1100367 w 1474363"/>
                <a:gd name="connsiteY3" fmla="*/ 1567605 h 1578002"/>
                <a:gd name="connsiteX4" fmla="*/ 1085250 w 1474363"/>
                <a:gd name="connsiteY4" fmla="*/ 1578002 h 1578002"/>
                <a:gd name="connsiteX5" fmla="*/ 0 w 1474363"/>
                <a:gd name="connsiteY5" fmla="*/ 0 h 15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363" h="1578002">
                  <a:moveTo>
                    <a:pt x="0" y="0"/>
                  </a:moveTo>
                  <a:lnTo>
                    <a:pt x="798133" y="0"/>
                  </a:lnTo>
                  <a:lnTo>
                    <a:pt x="1474363" y="983269"/>
                  </a:lnTo>
                  <a:lnTo>
                    <a:pt x="1100367" y="1567605"/>
                  </a:lnTo>
                  <a:lnTo>
                    <a:pt x="1085250" y="1578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B05E">
                <a:alpha val="25000"/>
              </a:srgbClr>
            </a:solidFill>
            <a:ln>
              <a:solidFill>
                <a:srgbClr val="EFE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500062" y="2101122"/>
              <a:ext cx="8896350" cy="51086"/>
            </a:xfrm>
            <a:prstGeom prst="ellipse">
              <a:avLst/>
            </a:prstGeom>
            <a:gradFill flip="none" rotWithShape="1">
              <a:gsLst>
                <a:gs pos="62000">
                  <a:schemeClr val="bg1"/>
                </a:gs>
                <a:gs pos="47000">
                  <a:schemeClr val="tx1">
                    <a:alpha val="3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500062" y="3463196"/>
              <a:ext cx="8896350" cy="51086"/>
            </a:xfrm>
            <a:prstGeom prst="ellipse">
              <a:avLst/>
            </a:prstGeom>
            <a:gradFill flip="none" rotWithShape="1">
              <a:gsLst>
                <a:gs pos="70000">
                  <a:schemeClr val="bg1"/>
                </a:gs>
                <a:gs pos="47000">
                  <a:schemeClr val="tx1">
                    <a:alpha val="3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1211938" y="5495459"/>
              <a:ext cx="980063" cy="1384436"/>
            </a:xfrm>
            <a:custGeom>
              <a:avLst/>
              <a:gdLst>
                <a:gd name="connsiteX0" fmla="*/ 391161 w 980063"/>
                <a:gd name="connsiteY0" fmla="*/ 0 h 1384436"/>
                <a:gd name="connsiteX1" fmla="*/ 980063 w 980063"/>
                <a:gd name="connsiteY1" fmla="*/ 856291 h 1384436"/>
                <a:gd name="connsiteX2" fmla="*/ 980063 w 980063"/>
                <a:gd name="connsiteY2" fmla="*/ 1384436 h 1384436"/>
                <a:gd name="connsiteX3" fmla="*/ 545157 w 980063"/>
                <a:gd name="connsiteY3" fmla="*/ 1384436 h 1384436"/>
                <a:gd name="connsiteX4" fmla="*/ 0 w 980063"/>
                <a:gd name="connsiteY4" fmla="*/ 591754 h 1384436"/>
                <a:gd name="connsiteX5" fmla="*/ 90309 w 980063"/>
                <a:gd name="connsiteY5" fmla="*/ 450653 h 1384436"/>
                <a:gd name="connsiteX6" fmla="*/ 143955 w 980063"/>
                <a:gd name="connsiteY6" fmla="*/ 372649 h 1384436"/>
                <a:gd name="connsiteX7" fmla="*/ 141371 w 980063"/>
                <a:gd name="connsiteY7" fmla="*/ 370872 h 1384436"/>
                <a:gd name="connsiteX8" fmla="*/ 368976 w 980063"/>
                <a:gd name="connsiteY8" fmla="*/ 15258 h 1384436"/>
                <a:gd name="connsiteX9" fmla="*/ 391161 w 980063"/>
                <a:gd name="connsiteY9" fmla="*/ 0 h 138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0063" h="1384436">
                  <a:moveTo>
                    <a:pt x="391161" y="0"/>
                  </a:moveTo>
                  <a:lnTo>
                    <a:pt x="980063" y="856291"/>
                  </a:lnTo>
                  <a:lnTo>
                    <a:pt x="980063" y="1384436"/>
                  </a:lnTo>
                  <a:lnTo>
                    <a:pt x="545157" y="1384436"/>
                  </a:lnTo>
                  <a:lnTo>
                    <a:pt x="0" y="591754"/>
                  </a:lnTo>
                  <a:lnTo>
                    <a:pt x="90309" y="450653"/>
                  </a:lnTo>
                  <a:lnTo>
                    <a:pt x="143955" y="372649"/>
                  </a:lnTo>
                  <a:lnTo>
                    <a:pt x="141371" y="370872"/>
                  </a:lnTo>
                  <a:lnTo>
                    <a:pt x="368976" y="15258"/>
                  </a:lnTo>
                  <a:lnTo>
                    <a:pt x="391161" y="0"/>
                  </a:lnTo>
                  <a:close/>
                </a:path>
              </a:pathLst>
            </a:custGeom>
            <a:solidFill>
              <a:srgbClr val="7CA5A8"/>
            </a:solidFill>
            <a:ln>
              <a:solidFill>
                <a:srgbClr val="7B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8090469" y="25878"/>
              <a:ext cx="4018541" cy="3982597"/>
              <a:chOff x="8185355" y="0"/>
              <a:chExt cx="4018541" cy="3982597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10576104" y="2869219"/>
                <a:ext cx="768171" cy="594733"/>
              </a:xfrm>
              <a:custGeom>
                <a:avLst/>
                <a:gdLst>
                  <a:gd name="connsiteX0" fmla="*/ 380650 w 768171"/>
                  <a:gd name="connsiteY0" fmla="*/ 0 h 594733"/>
                  <a:gd name="connsiteX1" fmla="*/ 386064 w 768171"/>
                  <a:gd name="connsiteY1" fmla="*/ 7873 h 594733"/>
                  <a:gd name="connsiteX2" fmla="*/ 479739 w 768171"/>
                  <a:gd name="connsiteY2" fmla="*/ 144080 h 594733"/>
                  <a:gd name="connsiteX3" fmla="*/ 530801 w 768171"/>
                  <a:gd name="connsiteY3" fmla="*/ 223861 h 594733"/>
                  <a:gd name="connsiteX4" fmla="*/ 758406 w 768171"/>
                  <a:gd name="connsiteY4" fmla="*/ 579475 h 594733"/>
                  <a:gd name="connsiteX5" fmla="*/ 768171 w 768171"/>
                  <a:gd name="connsiteY5" fmla="*/ 594733 h 594733"/>
                  <a:gd name="connsiteX6" fmla="*/ 0 w 768171"/>
                  <a:gd name="connsiteY6" fmla="*/ 594733 h 594733"/>
                  <a:gd name="connsiteX7" fmla="*/ 6654 w 768171"/>
                  <a:gd name="connsiteY7" fmla="*/ 584336 h 5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171" h="594733">
                    <a:moveTo>
                      <a:pt x="380650" y="0"/>
                    </a:moveTo>
                    <a:lnTo>
                      <a:pt x="386064" y="7873"/>
                    </a:lnTo>
                    <a:lnTo>
                      <a:pt x="479739" y="144080"/>
                    </a:lnTo>
                    <a:lnTo>
                      <a:pt x="530801" y="223861"/>
                    </a:lnTo>
                    <a:lnTo>
                      <a:pt x="758406" y="579475"/>
                    </a:lnTo>
                    <a:lnTo>
                      <a:pt x="768171" y="594733"/>
                    </a:lnTo>
                    <a:lnTo>
                      <a:pt x="0" y="594733"/>
                    </a:lnTo>
                    <a:lnTo>
                      <a:pt x="6654" y="584336"/>
                    </a:lnTo>
                    <a:close/>
                  </a:path>
                </a:pathLst>
              </a:custGeom>
              <a:solidFill>
                <a:srgbClr val="D57053">
                  <a:alpha val="49000"/>
                </a:srgbClr>
              </a:solidFill>
              <a:ln>
                <a:solidFill>
                  <a:srgbClr val="DF9B83">
                    <a:alpha val="4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10965534" y="0"/>
                <a:ext cx="1238362" cy="1578002"/>
              </a:xfrm>
              <a:custGeom>
                <a:avLst/>
                <a:gdLst>
                  <a:gd name="connsiteX0" fmla="*/ 678279 w 1238362"/>
                  <a:gd name="connsiteY0" fmla="*/ 0 h 1578002"/>
                  <a:gd name="connsiteX1" fmla="*/ 1238362 w 1238362"/>
                  <a:gd name="connsiteY1" fmla="*/ 0 h 1578002"/>
                  <a:gd name="connsiteX2" fmla="*/ 1238362 w 1238362"/>
                  <a:gd name="connsiteY2" fmla="*/ 346134 h 1578002"/>
                  <a:gd name="connsiteX3" fmla="*/ 391161 w 1238362"/>
                  <a:gd name="connsiteY3" fmla="*/ 1578002 h 1578002"/>
                  <a:gd name="connsiteX4" fmla="*/ 368976 w 1238362"/>
                  <a:gd name="connsiteY4" fmla="*/ 1562744 h 1578002"/>
                  <a:gd name="connsiteX5" fmla="*/ 141371 w 1238362"/>
                  <a:gd name="connsiteY5" fmla="*/ 1207130 h 1578002"/>
                  <a:gd name="connsiteX6" fmla="*/ 143955 w 1238362"/>
                  <a:gd name="connsiteY6" fmla="*/ 1205353 h 1578002"/>
                  <a:gd name="connsiteX7" fmla="*/ 90309 w 1238362"/>
                  <a:gd name="connsiteY7" fmla="*/ 1127349 h 1578002"/>
                  <a:gd name="connsiteX8" fmla="*/ 0 w 1238362"/>
                  <a:gd name="connsiteY8" fmla="*/ 986248 h 1578002"/>
                  <a:gd name="connsiteX9" fmla="*/ 678279 w 1238362"/>
                  <a:gd name="connsiteY9" fmla="*/ 0 h 157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362" h="1578002">
                    <a:moveTo>
                      <a:pt x="678279" y="0"/>
                    </a:moveTo>
                    <a:lnTo>
                      <a:pt x="1238362" y="0"/>
                    </a:lnTo>
                    <a:lnTo>
                      <a:pt x="1238362" y="346134"/>
                    </a:lnTo>
                    <a:lnTo>
                      <a:pt x="391161" y="1578002"/>
                    </a:lnTo>
                    <a:lnTo>
                      <a:pt x="368976" y="1562744"/>
                    </a:lnTo>
                    <a:lnTo>
                      <a:pt x="141371" y="1207130"/>
                    </a:lnTo>
                    <a:lnTo>
                      <a:pt x="143955" y="1205353"/>
                    </a:lnTo>
                    <a:lnTo>
                      <a:pt x="90309" y="1127349"/>
                    </a:lnTo>
                    <a:lnTo>
                      <a:pt x="0" y="986248"/>
                    </a:lnTo>
                    <a:lnTo>
                      <a:pt x="678279" y="0"/>
                    </a:lnTo>
                    <a:close/>
                  </a:path>
                </a:pathLst>
              </a:custGeom>
              <a:solidFill>
                <a:srgbClr val="EFE3C2">
                  <a:alpha val="71000"/>
                </a:srgbClr>
              </a:solidFill>
              <a:ln>
                <a:solidFill>
                  <a:srgbClr val="EEE6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11202884" y="1946822"/>
                <a:ext cx="798132" cy="1160519"/>
              </a:xfrm>
              <a:custGeom>
                <a:avLst/>
                <a:gdLst>
                  <a:gd name="connsiteX0" fmla="*/ 399066 w 798132"/>
                  <a:gd name="connsiteY0" fmla="*/ 0 h 1160519"/>
                  <a:gd name="connsiteX1" fmla="*/ 798132 w 798132"/>
                  <a:gd name="connsiteY1" fmla="*/ 580260 h 1160519"/>
                  <a:gd name="connsiteX2" fmla="*/ 399066 w 798132"/>
                  <a:gd name="connsiteY2" fmla="*/ 1160519 h 1160519"/>
                  <a:gd name="connsiteX3" fmla="*/ 0 w 798132"/>
                  <a:gd name="connsiteY3" fmla="*/ 580260 h 1160519"/>
                  <a:gd name="connsiteX4" fmla="*/ 399066 w 798132"/>
                  <a:gd name="connsiteY4" fmla="*/ 0 h 116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132" h="1160519">
                    <a:moveTo>
                      <a:pt x="399066" y="0"/>
                    </a:moveTo>
                    <a:lnTo>
                      <a:pt x="798132" y="580260"/>
                    </a:lnTo>
                    <a:lnTo>
                      <a:pt x="399066" y="1160519"/>
                    </a:lnTo>
                    <a:lnTo>
                      <a:pt x="0" y="580260"/>
                    </a:lnTo>
                    <a:lnTo>
                      <a:pt x="399066" y="0"/>
                    </a:lnTo>
                    <a:close/>
                  </a:path>
                </a:pathLst>
              </a:custGeom>
              <a:solidFill>
                <a:srgbClr val="D57053">
                  <a:alpha val="25000"/>
                </a:srgbClr>
              </a:solidFill>
              <a:ln>
                <a:solidFill>
                  <a:srgbClr val="EAD3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1601950" y="1071565"/>
                <a:ext cx="601946" cy="1455517"/>
              </a:xfrm>
              <a:custGeom>
                <a:avLst/>
                <a:gdLst>
                  <a:gd name="connsiteX0" fmla="*/ 601946 w 601946"/>
                  <a:gd name="connsiteY0" fmla="*/ 0 h 1455517"/>
                  <a:gd name="connsiteX1" fmla="*/ 601946 w 601946"/>
                  <a:gd name="connsiteY1" fmla="*/ 1160520 h 1455517"/>
                  <a:gd name="connsiteX2" fmla="*/ 399066 w 601946"/>
                  <a:gd name="connsiteY2" fmla="*/ 1455517 h 1455517"/>
                  <a:gd name="connsiteX3" fmla="*/ 0 w 601946"/>
                  <a:gd name="connsiteY3" fmla="*/ 875257 h 1455517"/>
                  <a:gd name="connsiteX4" fmla="*/ 601946 w 601946"/>
                  <a:gd name="connsiteY4" fmla="*/ 0 h 145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946" h="1455517">
                    <a:moveTo>
                      <a:pt x="601946" y="0"/>
                    </a:moveTo>
                    <a:lnTo>
                      <a:pt x="601946" y="1160520"/>
                    </a:lnTo>
                    <a:lnTo>
                      <a:pt x="399066" y="1455517"/>
                    </a:lnTo>
                    <a:lnTo>
                      <a:pt x="0" y="875257"/>
                    </a:lnTo>
                    <a:lnTo>
                      <a:pt x="601946" y="0"/>
                    </a:lnTo>
                    <a:close/>
                  </a:path>
                </a:pathLst>
              </a:custGeom>
              <a:solidFill>
                <a:srgbClr val="EBCEBC"/>
              </a:solidFill>
              <a:ln>
                <a:solidFill>
                  <a:srgbClr val="EACD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10965534" y="1590209"/>
                <a:ext cx="636416" cy="936872"/>
              </a:xfrm>
              <a:custGeom>
                <a:avLst/>
                <a:gdLst>
                  <a:gd name="connsiteX0" fmla="*/ 391161 w 636416"/>
                  <a:gd name="connsiteY0" fmla="*/ 0 h 936872"/>
                  <a:gd name="connsiteX1" fmla="*/ 636416 w 636416"/>
                  <a:gd name="connsiteY1" fmla="*/ 356612 h 936872"/>
                  <a:gd name="connsiteX2" fmla="*/ 237350 w 636416"/>
                  <a:gd name="connsiteY2" fmla="*/ 936872 h 936872"/>
                  <a:gd name="connsiteX3" fmla="*/ 0 w 636416"/>
                  <a:gd name="connsiteY3" fmla="*/ 591754 h 936872"/>
                  <a:gd name="connsiteX4" fmla="*/ 90309 w 636416"/>
                  <a:gd name="connsiteY4" fmla="*/ 450653 h 936872"/>
                  <a:gd name="connsiteX5" fmla="*/ 143955 w 636416"/>
                  <a:gd name="connsiteY5" fmla="*/ 372649 h 936872"/>
                  <a:gd name="connsiteX6" fmla="*/ 141371 w 636416"/>
                  <a:gd name="connsiteY6" fmla="*/ 370872 h 936872"/>
                  <a:gd name="connsiteX7" fmla="*/ 368976 w 636416"/>
                  <a:gd name="connsiteY7" fmla="*/ 15258 h 936872"/>
                  <a:gd name="connsiteX8" fmla="*/ 391161 w 636416"/>
                  <a:gd name="connsiteY8" fmla="*/ 0 h 93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416" h="936872">
                    <a:moveTo>
                      <a:pt x="391161" y="0"/>
                    </a:moveTo>
                    <a:lnTo>
                      <a:pt x="636416" y="356612"/>
                    </a:lnTo>
                    <a:lnTo>
                      <a:pt x="237350" y="936872"/>
                    </a:lnTo>
                    <a:lnTo>
                      <a:pt x="0" y="591754"/>
                    </a:lnTo>
                    <a:lnTo>
                      <a:pt x="90309" y="450653"/>
                    </a:lnTo>
                    <a:lnTo>
                      <a:pt x="143955" y="372649"/>
                    </a:lnTo>
                    <a:lnTo>
                      <a:pt x="141371" y="370872"/>
                    </a:lnTo>
                    <a:lnTo>
                      <a:pt x="368976" y="15258"/>
                    </a:lnTo>
                    <a:lnTo>
                      <a:pt x="391161" y="0"/>
                    </a:lnTo>
                    <a:close/>
                  </a:path>
                </a:pathLst>
              </a:custGeom>
              <a:solidFill>
                <a:srgbClr val="D2DBC4"/>
              </a:solidFill>
              <a:ln>
                <a:solidFill>
                  <a:srgbClr val="D3DD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10965534" y="2527082"/>
                <a:ext cx="636416" cy="936871"/>
              </a:xfrm>
              <a:custGeom>
                <a:avLst/>
                <a:gdLst>
                  <a:gd name="connsiteX0" fmla="*/ 237350 w 636416"/>
                  <a:gd name="connsiteY0" fmla="*/ 0 h 936871"/>
                  <a:gd name="connsiteX1" fmla="*/ 636416 w 636416"/>
                  <a:gd name="connsiteY1" fmla="*/ 580259 h 936871"/>
                  <a:gd name="connsiteX2" fmla="*/ 391161 w 636416"/>
                  <a:gd name="connsiteY2" fmla="*/ 936871 h 936871"/>
                  <a:gd name="connsiteX3" fmla="*/ 368976 w 636416"/>
                  <a:gd name="connsiteY3" fmla="*/ 921613 h 936871"/>
                  <a:gd name="connsiteX4" fmla="*/ 141371 w 636416"/>
                  <a:gd name="connsiteY4" fmla="*/ 565999 h 936871"/>
                  <a:gd name="connsiteX5" fmla="*/ 143955 w 636416"/>
                  <a:gd name="connsiteY5" fmla="*/ 564222 h 936871"/>
                  <a:gd name="connsiteX6" fmla="*/ 90309 w 636416"/>
                  <a:gd name="connsiteY6" fmla="*/ 486218 h 936871"/>
                  <a:gd name="connsiteX7" fmla="*/ 0 w 636416"/>
                  <a:gd name="connsiteY7" fmla="*/ 345117 h 936871"/>
                  <a:gd name="connsiteX8" fmla="*/ 237350 w 636416"/>
                  <a:gd name="connsiteY8" fmla="*/ 0 h 93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416" h="936871">
                    <a:moveTo>
                      <a:pt x="237350" y="0"/>
                    </a:moveTo>
                    <a:lnTo>
                      <a:pt x="636416" y="580259"/>
                    </a:lnTo>
                    <a:lnTo>
                      <a:pt x="391161" y="936871"/>
                    </a:lnTo>
                    <a:lnTo>
                      <a:pt x="368976" y="921613"/>
                    </a:lnTo>
                    <a:lnTo>
                      <a:pt x="141371" y="565999"/>
                    </a:lnTo>
                    <a:lnTo>
                      <a:pt x="143955" y="564222"/>
                    </a:lnTo>
                    <a:lnTo>
                      <a:pt x="90309" y="486218"/>
                    </a:lnTo>
                    <a:lnTo>
                      <a:pt x="0" y="345117"/>
                    </a:lnTo>
                    <a:lnTo>
                      <a:pt x="237350" y="0"/>
                    </a:lnTo>
                    <a:close/>
                  </a:path>
                </a:pathLst>
              </a:custGeom>
              <a:solidFill>
                <a:srgbClr val="E9CCBA"/>
              </a:solidFill>
              <a:ln>
                <a:solidFill>
                  <a:srgbClr val="EACD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11601950" y="2527081"/>
                <a:ext cx="601946" cy="1455516"/>
              </a:xfrm>
              <a:custGeom>
                <a:avLst/>
                <a:gdLst>
                  <a:gd name="connsiteX0" fmla="*/ 399066 w 601946"/>
                  <a:gd name="connsiteY0" fmla="*/ 0 h 1455516"/>
                  <a:gd name="connsiteX1" fmla="*/ 601946 w 601946"/>
                  <a:gd name="connsiteY1" fmla="*/ 294997 h 1455516"/>
                  <a:gd name="connsiteX2" fmla="*/ 601946 w 601946"/>
                  <a:gd name="connsiteY2" fmla="*/ 1455516 h 1455516"/>
                  <a:gd name="connsiteX3" fmla="*/ 0 w 601946"/>
                  <a:gd name="connsiteY3" fmla="*/ 580259 h 1455516"/>
                  <a:gd name="connsiteX4" fmla="*/ 399066 w 601946"/>
                  <a:gd name="connsiteY4" fmla="*/ 0 h 1455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946" h="1455516">
                    <a:moveTo>
                      <a:pt x="399066" y="0"/>
                    </a:moveTo>
                    <a:lnTo>
                      <a:pt x="601946" y="294997"/>
                    </a:lnTo>
                    <a:lnTo>
                      <a:pt x="601946" y="1455516"/>
                    </a:lnTo>
                    <a:lnTo>
                      <a:pt x="0" y="580259"/>
                    </a:lnTo>
                    <a:lnTo>
                      <a:pt x="399066" y="0"/>
                    </a:lnTo>
                    <a:close/>
                  </a:path>
                </a:pathLst>
              </a:custGeom>
              <a:solidFill>
                <a:srgbClr val="D3DDC7"/>
              </a:solidFill>
              <a:ln>
                <a:solidFill>
                  <a:srgbClr val="D3D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10576104" y="983269"/>
                <a:ext cx="768171" cy="594733"/>
              </a:xfrm>
              <a:custGeom>
                <a:avLst/>
                <a:gdLst>
                  <a:gd name="connsiteX0" fmla="*/ 380650 w 768171"/>
                  <a:gd name="connsiteY0" fmla="*/ 0 h 594733"/>
                  <a:gd name="connsiteX1" fmla="*/ 386064 w 768171"/>
                  <a:gd name="connsiteY1" fmla="*/ 7873 h 594733"/>
                  <a:gd name="connsiteX2" fmla="*/ 479739 w 768171"/>
                  <a:gd name="connsiteY2" fmla="*/ 144080 h 594733"/>
                  <a:gd name="connsiteX3" fmla="*/ 530801 w 768171"/>
                  <a:gd name="connsiteY3" fmla="*/ 223861 h 594733"/>
                  <a:gd name="connsiteX4" fmla="*/ 758406 w 768171"/>
                  <a:gd name="connsiteY4" fmla="*/ 579475 h 594733"/>
                  <a:gd name="connsiteX5" fmla="*/ 768171 w 768171"/>
                  <a:gd name="connsiteY5" fmla="*/ 594733 h 594733"/>
                  <a:gd name="connsiteX6" fmla="*/ 0 w 768171"/>
                  <a:gd name="connsiteY6" fmla="*/ 594733 h 594733"/>
                  <a:gd name="connsiteX7" fmla="*/ 6654 w 768171"/>
                  <a:gd name="connsiteY7" fmla="*/ 584336 h 5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171" h="594733">
                    <a:moveTo>
                      <a:pt x="380650" y="0"/>
                    </a:moveTo>
                    <a:lnTo>
                      <a:pt x="386064" y="7873"/>
                    </a:lnTo>
                    <a:lnTo>
                      <a:pt x="479739" y="144080"/>
                    </a:lnTo>
                    <a:lnTo>
                      <a:pt x="530801" y="223861"/>
                    </a:lnTo>
                    <a:lnTo>
                      <a:pt x="758406" y="579475"/>
                    </a:lnTo>
                    <a:lnTo>
                      <a:pt x="768171" y="594733"/>
                    </a:lnTo>
                    <a:lnTo>
                      <a:pt x="0" y="594733"/>
                    </a:lnTo>
                    <a:lnTo>
                      <a:pt x="6654" y="584336"/>
                    </a:lnTo>
                    <a:close/>
                  </a:path>
                </a:pathLst>
              </a:custGeom>
              <a:solidFill>
                <a:srgbClr val="E49B35">
                  <a:alpha val="36000"/>
                </a:srgbClr>
              </a:solidFill>
              <a:ln>
                <a:solidFill>
                  <a:srgbClr val="EBD09D">
                    <a:alpha val="3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flipV="1">
                <a:off x="10576104" y="1590209"/>
                <a:ext cx="768171" cy="594733"/>
              </a:xfrm>
              <a:custGeom>
                <a:avLst/>
                <a:gdLst>
                  <a:gd name="connsiteX0" fmla="*/ 380650 w 768171"/>
                  <a:gd name="connsiteY0" fmla="*/ 0 h 594733"/>
                  <a:gd name="connsiteX1" fmla="*/ 386064 w 768171"/>
                  <a:gd name="connsiteY1" fmla="*/ 7873 h 594733"/>
                  <a:gd name="connsiteX2" fmla="*/ 479739 w 768171"/>
                  <a:gd name="connsiteY2" fmla="*/ 144080 h 594733"/>
                  <a:gd name="connsiteX3" fmla="*/ 530801 w 768171"/>
                  <a:gd name="connsiteY3" fmla="*/ 223861 h 594733"/>
                  <a:gd name="connsiteX4" fmla="*/ 758406 w 768171"/>
                  <a:gd name="connsiteY4" fmla="*/ 579475 h 594733"/>
                  <a:gd name="connsiteX5" fmla="*/ 768171 w 768171"/>
                  <a:gd name="connsiteY5" fmla="*/ 594733 h 594733"/>
                  <a:gd name="connsiteX6" fmla="*/ 0 w 768171"/>
                  <a:gd name="connsiteY6" fmla="*/ 594733 h 594733"/>
                  <a:gd name="connsiteX7" fmla="*/ 6654 w 768171"/>
                  <a:gd name="connsiteY7" fmla="*/ 584336 h 59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8171" h="594733">
                    <a:moveTo>
                      <a:pt x="380650" y="0"/>
                    </a:moveTo>
                    <a:lnTo>
                      <a:pt x="386064" y="7873"/>
                    </a:lnTo>
                    <a:lnTo>
                      <a:pt x="479739" y="144080"/>
                    </a:lnTo>
                    <a:lnTo>
                      <a:pt x="530801" y="223861"/>
                    </a:lnTo>
                    <a:lnTo>
                      <a:pt x="758406" y="579475"/>
                    </a:lnTo>
                    <a:lnTo>
                      <a:pt x="768171" y="594733"/>
                    </a:lnTo>
                    <a:lnTo>
                      <a:pt x="0" y="594733"/>
                    </a:lnTo>
                    <a:lnTo>
                      <a:pt x="6654" y="584336"/>
                    </a:lnTo>
                    <a:close/>
                  </a:path>
                </a:pathLst>
              </a:custGeom>
              <a:solidFill>
                <a:srgbClr val="88A378">
                  <a:alpha val="53000"/>
                </a:srgbClr>
              </a:solidFill>
              <a:ln>
                <a:solidFill>
                  <a:srgbClr val="B3C4A5">
                    <a:alpha val="5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8185355" y="0"/>
                <a:ext cx="2771399" cy="3463952"/>
              </a:xfrm>
              <a:custGeom>
                <a:avLst/>
                <a:gdLst>
                  <a:gd name="connsiteX0" fmla="*/ 0 w 2771399"/>
                  <a:gd name="connsiteY0" fmla="*/ 0 h 3463952"/>
                  <a:gd name="connsiteX1" fmla="*/ 798131 w 2771399"/>
                  <a:gd name="connsiteY1" fmla="*/ 0 h 3463952"/>
                  <a:gd name="connsiteX2" fmla="*/ 2771399 w 2771399"/>
                  <a:gd name="connsiteY2" fmla="*/ 2869219 h 3463952"/>
                  <a:gd name="connsiteX3" fmla="*/ 2397403 w 2771399"/>
                  <a:gd name="connsiteY3" fmla="*/ 3453555 h 3463952"/>
                  <a:gd name="connsiteX4" fmla="*/ 2382286 w 2771399"/>
                  <a:gd name="connsiteY4" fmla="*/ 3463952 h 3463952"/>
                  <a:gd name="connsiteX5" fmla="*/ 0 w 2771399"/>
                  <a:gd name="connsiteY5" fmla="*/ 0 h 3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1399" h="3463952">
                    <a:moveTo>
                      <a:pt x="0" y="0"/>
                    </a:moveTo>
                    <a:lnTo>
                      <a:pt x="798131" y="0"/>
                    </a:lnTo>
                    <a:lnTo>
                      <a:pt x="2771399" y="2869219"/>
                    </a:lnTo>
                    <a:lnTo>
                      <a:pt x="2397403" y="3453555"/>
                    </a:lnTo>
                    <a:lnTo>
                      <a:pt x="2382286" y="34639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7053">
                  <a:alpha val="30000"/>
                </a:srgbClr>
              </a:solidFill>
              <a:ln>
                <a:solidFill>
                  <a:srgbClr val="EAC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 flipH="1" flipV="1">
              <a:off x="6913017" y="1590208"/>
              <a:ext cx="4043737" cy="5305892"/>
            </a:xfrm>
            <a:custGeom>
              <a:avLst/>
              <a:gdLst>
                <a:gd name="connsiteX0" fmla="*/ 389113 w 4043737"/>
                <a:gd name="connsiteY0" fmla="*/ 5305892 h 5305892"/>
                <a:gd name="connsiteX1" fmla="*/ 373996 w 4043737"/>
                <a:gd name="connsiteY1" fmla="*/ 5295495 h 5305892"/>
                <a:gd name="connsiteX2" fmla="*/ 0 w 4043737"/>
                <a:gd name="connsiteY2" fmla="*/ 4711159 h 5305892"/>
                <a:gd name="connsiteX3" fmla="*/ 2281471 w 4043737"/>
                <a:gd name="connsiteY3" fmla="*/ 1393799 h 5305892"/>
                <a:gd name="connsiteX4" fmla="*/ 2285250 w 4043737"/>
                <a:gd name="connsiteY4" fmla="*/ 1396398 h 5305892"/>
                <a:gd name="connsiteX5" fmla="*/ 3245605 w 4043737"/>
                <a:gd name="connsiteY5" fmla="*/ 0 h 5305892"/>
                <a:gd name="connsiteX6" fmla="*/ 4043737 w 4043737"/>
                <a:gd name="connsiteY6" fmla="*/ 0 h 5305892"/>
                <a:gd name="connsiteX7" fmla="*/ 1810872 w 4043737"/>
                <a:gd name="connsiteY7" fmla="*/ 3246685 h 5305892"/>
                <a:gd name="connsiteX8" fmla="*/ 1807092 w 4043737"/>
                <a:gd name="connsiteY8" fmla="*/ 3244086 h 5305892"/>
                <a:gd name="connsiteX9" fmla="*/ 389113 w 4043737"/>
                <a:gd name="connsiteY9" fmla="*/ 5305892 h 530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3737" h="5305892">
                  <a:moveTo>
                    <a:pt x="389113" y="5305892"/>
                  </a:moveTo>
                  <a:lnTo>
                    <a:pt x="373996" y="5295495"/>
                  </a:lnTo>
                  <a:lnTo>
                    <a:pt x="0" y="4711159"/>
                  </a:lnTo>
                  <a:lnTo>
                    <a:pt x="2281471" y="1393799"/>
                  </a:lnTo>
                  <a:lnTo>
                    <a:pt x="2285250" y="1396398"/>
                  </a:lnTo>
                  <a:lnTo>
                    <a:pt x="3245605" y="0"/>
                  </a:lnTo>
                  <a:lnTo>
                    <a:pt x="4043737" y="0"/>
                  </a:lnTo>
                  <a:lnTo>
                    <a:pt x="1810872" y="3246685"/>
                  </a:lnTo>
                  <a:lnTo>
                    <a:pt x="1807092" y="3244086"/>
                  </a:lnTo>
                  <a:lnTo>
                    <a:pt x="389113" y="5305892"/>
                  </a:lnTo>
                  <a:close/>
                </a:path>
              </a:pathLst>
            </a:custGeom>
            <a:solidFill>
              <a:srgbClr val="88A378">
                <a:alpha val="30000"/>
              </a:srgbClr>
            </a:solidFill>
            <a:ln>
              <a:solidFill>
                <a:srgbClr val="D3DCC5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flipV="1">
              <a:off x="5466342" y="5080074"/>
              <a:ext cx="1608398" cy="1772896"/>
            </a:xfrm>
            <a:custGeom>
              <a:avLst/>
              <a:gdLst>
                <a:gd name="connsiteX0" fmla="*/ 1219285 w 1608398"/>
                <a:gd name="connsiteY0" fmla="*/ 1772896 h 1772896"/>
                <a:gd name="connsiteX1" fmla="*/ 1234402 w 1608398"/>
                <a:gd name="connsiteY1" fmla="*/ 1762499 h 1772896"/>
                <a:gd name="connsiteX2" fmla="*/ 1608398 w 1608398"/>
                <a:gd name="connsiteY2" fmla="*/ 1178163 h 1772896"/>
                <a:gd name="connsiteX3" fmla="*/ 798132 w 1608398"/>
                <a:gd name="connsiteY3" fmla="*/ 0 h 1772896"/>
                <a:gd name="connsiteX4" fmla="*/ 0 w 1608398"/>
                <a:gd name="connsiteY4" fmla="*/ 0 h 1772896"/>
                <a:gd name="connsiteX5" fmla="*/ 1219285 w 1608398"/>
                <a:gd name="connsiteY5" fmla="*/ 1772896 h 17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8398" h="1772896">
                  <a:moveTo>
                    <a:pt x="1219285" y="1772896"/>
                  </a:moveTo>
                  <a:lnTo>
                    <a:pt x="1234402" y="1762499"/>
                  </a:lnTo>
                  <a:lnTo>
                    <a:pt x="1608398" y="1178163"/>
                  </a:lnTo>
                  <a:lnTo>
                    <a:pt x="798132" y="0"/>
                  </a:lnTo>
                  <a:lnTo>
                    <a:pt x="0" y="0"/>
                  </a:lnTo>
                  <a:lnTo>
                    <a:pt x="1219285" y="1772896"/>
                  </a:lnTo>
                  <a:close/>
                </a:path>
              </a:pathLst>
            </a:custGeom>
            <a:solidFill>
              <a:srgbClr val="EF756B">
                <a:alpha val="88000"/>
              </a:srgbClr>
            </a:solidFill>
            <a:ln>
              <a:solidFill>
                <a:srgbClr val="EE8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flipV="1">
              <a:off x="4397479" y="5838674"/>
              <a:ext cx="1088729" cy="1014296"/>
            </a:xfrm>
            <a:custGeom>
              <a:avLst/>
              <a:gdLst>
                <a:gd name="connsiteX0" fmla="*/ 391161 w 1088729"/>
                <a:gd name="connsiteY0" fmla="*/ 1014296 h 1014296"/>
                <a:gd name="connsiteX1" fmla="*/ 1088729 w 1088729"/>
                <a:gd name="connsiteY1" fmla="*/ 0 h 1014296"/>
                <a:gd name="connsiteX2" fmla="*/ 290598 w 1088729"/>
                <a:gd name="connsiteY2" fmla="*/ 0 h 1014296"/>
                <a:gd name="connsiteX3" fmla="*/ 0 w 1088729"/>
                <a:gd name="connsiteY3" fmla="*/ 422542 h 1014296"/>
                <a:gd name="connsiteX4" fmla="*/ 90309 w 1088729"/>
                <a:gd name="connsiteY4" fmla="*/ 563643 h 1014296"/>
                <a:gd name="connsiteX5" fmla="*/ 143955 w 1088729"/>
                <a:gd name="connsiteY5" fmla="*/ 641647 h 1014296"/>
                <a:gd name="connsiteX6" fmla="*/ 141371 w 1088729"/>
                <a:gd name="connsiteY6" fmla="*/ 643424 h 1014296"/>
                <a:gd name="connsiteX7" fmla="*/ 368976 w 1088729"/>
                <a:gd name="connsiteY7" fmla="*/ 999038 h 1014296"/>
                <a:gd name="connsiteX8" fmla="*/ 391161 w 1088729"/>
                <a:gd name="connsiteY8" fmla="*/ 1014296 h 10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729" h="1014296">
                  <a:moveTo>
                    <a:pt x="391161" y="1014296"/>
                  </a:moveTo>
                  <a:lnTo>
                    <a:pt x="1088729" y="0"/>
                  </a:lnTo>
                  <a:lnTo>
                    <a:pt x="290598" y="0"/>
                  </a:lnTo>
                  <a:lnTo>
                    <a:pt x="0" y="422542"/>
                  </a:lnTo>
                  <a:lnTo>
                    <a:pt x="90309" y="563643"/>
                  </a:lnTo>
                  <a:lnTo>
                    <a:pt x="143955" y="641647"/>
                  </a:lnTo>
                  <a:lnTo>
                    <a:pt x="141371" y="643424"/>
                  </a:lnTo>
                  <a:lnTo>
                    <a:pt x="368976" y="999038"/>
                  </a:lnTo>
                  <a:lnTo>
                    <a:pt x="391161" y="1014296"/>
                  </a:lnTo>
                  <a:close/>
                </a:path>
              </a:pathLst>
            </a:custGeom>
            <a:solidFill>
              <a:srgbClr val="DD957C"/>
            </a:solidFill>
            <a:ln>
              <a:solidFill>
                <a:srgbClr val="DD9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flipV="1">
              <a:off x="4008048" y="5838674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D57053"/>
            </a:solidFill>
            <a:ln>
              <a:solidFill>
                <a:srgbClr val="D570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6694090" y="5080074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ED6F65"/>
            </a:solidFill>
            <a:ln>
              <a:solidFill>
                <a:srgbClr val="ED6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flipV="1">
              <a:off x="10822507" y="5452329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508799"/>
            </a:solidFill>
            <a:ln>
              <a:solidFill>
                <a:srgbClr val="377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9861917" y="5452329"/>
              <a:ext cx="1341240" cy="1384436"/>
            </a:xfrm>
            <a:custGeom>
              <a:avLst/>
              <a:gdLst>
                <a:gd name="connsiteX0" fmla="*/ 952127 w 1341240"/>
                <a:gd name="connsiteY0" fmla="*/ 0 h 1384436"/>
                <a:gd name="connsiteX1" fmla="*/ 967244 w 1341240"/>
                <a:gd name="connsiteY1" fmla="*/ 10397 h 1384436"/>
                <a:gd name="connsiteX2" fmla="*/ 1341240 w 1341240"/>
                <a:gd name="connsiteY2" fmla="*/ 594733 h 1384436"/>
                <a:gd name="connsiteX3" fmla="*/ 798132 w 1341240"/>
                <a:gd name="connsiteY3" fmla="*/ 1384436 h 1384436"/>
                <a:gd name="connsiteX4" fmla="*/ 0 w 1341240"/>
                <a:gd name="connsiteY4" fmla="*/ 1384436 h 1384436"/>
                <a:gd name="connsiteX5" fmla="*/ 952127 w 1341240"/>
                <a:gd name="connsiteY5" fmla="*/ 0 h 138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1240" h="1384436">
                  <a:moveTo>
                    <a:pt x="952127" y="0"/>
                  </a:moveTo>
                  <a:lnTo>
                    <a:pt x="967244" y="10397"/>
                  </a:lnTo>
                  <a:lnTo>
                    <a:pt x="1341240" y="594733"/>
                  </a:lnTo>
                  <a:lnTo>
                    <a:pt x="798132" y="1384436"/>
                  </a:lnTo>
                  <a:lnTo>
                    <a:pt x="0" y="1384436"/>
                  </a:lnTo>
                  <a:lnTo>
                    <a:pt x="952127" y="0"/>
                  </a:lnTo>
                  <a:close/>
                </a:path>
              </a:pathLst>
            </a:custGeom>
            <a:solidFill>
              <a:srgbClr val="30728C">
                <a:alpha val="59000"/>
              </a:srgbClr>
            </a:solidFill>
            <a:ln>
              <a:solidFill>
                <a:srgbClr val="7CA5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9195717" y="5460144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E49B35"/>
            </a:solidFill>
            <a:ln>
              <a:solidFill>
                <a:srgbClr val="E49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221119" y="5460145"/>
              <a:ext cx="1355248" cy="1404805"/>
            </a:xfrm>
            <a:custGeom>
              <a:avLst/>
              <a:gdLst>
                <a:gd name="connsiteX0" fmla="*/ 966135 w 1355248"/>
                <a:gd name="connsiteY0" fmla="*/ 0 h 1404805"/>
                <a:gd name="connsiteX1" fmla="*/ 981252 w 1355248"/>
                <a:gd name="connsiteY1" fmla="*/ 10397 h 1404805"/>
                <a:gd name="connsiteX2" fmla="*/ 1355248 w 1355248"/>
                <a:gd name="connsiteY2" fmla="*/ 594733 h 1404805"/>
                <a:gd name="connsiteX3" fmla="*/ 798132 w 1355248"/>
                <a:gd name="connsiteY3" fmla="*/ 1404805 h 1404805"/>
                <a:gd name="connsiteX4" fmla="*/ 0 w 1355248"/>
                <a:gd name="connsiteY4" fmla="*/ 1404805 h 1404805"/>
                <a:gd name="connsiteX5" fmla="*/ 966135 w 1355248"/>
                <a:gd name="connsiteY5" fmla="*/ 0 h 140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248" h="1404805">
                  <a:moveTo>
                    <a:pt x="966135" y="0"/>
                  </a:moveTo>
                  <a:lnTo>
                    <a:pt x="981252" y="10397"/>
                  </a:lnTo>
                  <a:lnTo>
                    <a:pt x="1355248" y="594733"/>
                  </a:lnTo>
                  <a:lnTo>
                    <a:pt x="798132" y="1404805"/>
                  </a:lnTo>
                  <a:lnTo>
                    <a:pt x="0" y="1404805"/>
                  </a:lnTo>
                  <a:lnTo>
                    <a:pt x="966135" y="0"/>
                  </a:lnTo>
                  <a:close/>
                </a:path>
              </a:pathLst>
            </a:custGeom>
            <a:solidFill>
              <a:srgbClr val="E49B35">
                <a:alpha val="87000"/>
              </a:srgbClr>
            </a:solidFill>
            <a:ln>
              <a:solidFill>
                <a:srgbClr val="E5A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585148" y="5460145"/>
              <a:ext cx="1352191" cy="1397381"/>
            </a:xfrm>
            <a:custGeom>
              <a:avLst/>
              <a:gdLst>
                <a:gd name="connsiteX0" fmla="*/ 391161 w 1352191"/>
                <a:gd name="connsiteY0" fmla="*/ 0 h 1397381"/>
                <a:gd name="connsiteX1" fmla="*/ 1352191 w 1352191"/>
                <a:gd name="connsiteY1" fmla="*/ 1397381 h 1397381"/>
                <a:gd name="connsiteX2" fmla="*/ 554059 w 1352191"/>
                <a:gd name="connsiteY2" fmla="*/ 1397381 h 1397381"/>
                <a:gd name="connsiteX3" fmla="*/ 0 w 1352191"/>
                <a:gd name="connsiteY3" fmla="*/ 591754 h 1397381"/>
                <a:gd name="connsiteX4" fmla="*/ 90309 w 1352191"/>
                <a:gd name="connsiteY4" fmla="*/ 450653 h 1397381"/>
                <a:gd name="connsiteX5" fmla="*/ 143955 w 1352191"/>
                <a:gd name="connsiteY5" fmla="*/ 372649 h 1397381"/>
                <a:gd name="connsiteX6" fmla="*/ 141371 w 1352191"/>
                <a:gd name="connsiteY6" fmla="*/ 370872 h 1397381"/>
                <a:gd name="connsiteX7" fmla="*/ 368976 w 1352191"/>
                <a:gd name="connsiteY7" fmla="*/ 15258 h 1397381"/>
                <a:gd name="connsiteX8" fmla="*/ 391161 w 1352191"/>
                <a:gd name="connsiteY8" fmla="*/ 0 h 139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191" h="1397381">
                  <a:moveTo>
                    <a:pt x="391161" y="0"/>
                  </a:moveTo>
                  <a:lnTo>
                    <a:pt x="1352191" y="1397381"/>
                  </a:lnTo>
                  <a:lnTo>
                    <a:pt x="554059" y="1397381"/>
                  </a:lnTo>
                  <a:lnTo>
                    <a:pt x="0" y="591754"/>
                  </a:lnTo>
                  <a:lnTo>
                    <a:pt x="90309" y="450653"/>
                  </a:lnTo>
                  <a:lnTo>
                    <a:pt x="143955" y="372649"/>
                  </a:lnTo>
                  <a:lnTo>
                    <a:pt x="141371" y="370872"/>
                  </a:lnTo>
                  <a:lnTo>
                    <a:pt x="368976" y="15258"/>
                  </a:lnTo>
                  <a:lnTo>
                    <a:pt x="391161" y="0"/>
                  </a:lnTo>
                  <a:close/>
                </a:path>
              </a:pathLst>
            </a:custGeom>
            <a:solidFill>
              <a:srgbClr val="E49B35">
                <a:alpha val="87000"/>
              </a:srgbClr>
            </a:solidFill>
            <a:ln>
              <a:solidFill>
                <a:srgbClr val="E5A6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flipV="1">
              <a:off x="3302696" y="5838674"/>
              <a:ext cx="1086681" cy="1014296"/>
            </a:xfrm>
            <a:custGeom>
              <a:avLst/>
              <a:gdLst>
                <a:gd name="connsiteX0" fmla="*/ 697568 w 1086681"/>
                <a:gd name="connsiteY0" fmla="*/ 1014296 h 1014296"/>
                <a:gd name="connsiteX1" fmla="*/ 712685 w 1086681"/>
                <a:gd name="connsiteY1" fmla="*/ 1003899 h 1014296"/>
                <a:gd name="connsiteX2" fmla="*/ 1086681 w 1086681"/>
                <a:gd name="connsiteY2" fmla="*/ 419563 h 1014296"/>
                <a:gd name="connsiteX3" fmla="*/ 798132 w 1086681"/>
                <a:gd name="connsiteY3" fmla="*/ 0 h 1014296"/>
                <a:gd name="connsiteX4" fmla="*/ 0 w 1086681"/>
                <a:gd name="connsiteY4" fmla="*/ 0 h 1014296"/>
                <a:gd name="connsiteX5" fmla="*/ 697568 w 1086681"/>
                <a:gd name="connsiteY5" fmla="*/ 1014296 h 10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681" h="1014296">
                  <a:moveTo>
                    <a:pt x="697568" y="1014296"/>
                  </a:moveTo>
                  <a:lnTo>
                    <a:pt x="712685" y="1003899"/>
                  </a:lnTo>
                  <a:lnTo>
                    <a:pt x="1086681" y="419563"/>
                  </a:lnTo>
                  <a:lnTo>
                    <a:pt x="798132" y="0"/>
                  </a:lnTo>
                  <a:lnTo>
                    <a:pt x="0" y="0"/>
                  </a:lnTo>
                  <a:lnTo>
                    <a:pt x="697568" y="1014296"/>
                  </a:lnTo>
                  <a:close/>
                </a:path>
              </a:pathLst>
            </a:custGeom>
            <a:solidFill>
              <a:srgbClr val="DD957C">
                <a:alpha val="76000"/>
              </a:srgbClr>
            </a:solidFill>
            <a:ln>
              <a:solidFill>
                <a:srgbClr val="E2A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flipV="1">
              <a:off x="7083520" y="5080074"/>
              <a:ext cx="1610447" cy="1772896"/>
            </a:xfrm>
            <a:custGeom>
              <a:avLst/>
              <a:gdLst>
                <a:gd name="connsiteX0" fmla="*/ 391161 w 1610447"/>
                <a:gd name="connsiteY0" fmla="*/ 1772896 h 1772896"/>
                <a:gd name="connsiteX1" fmla="*/ 1610447 w 1610447"/>
                <a:gd name="connsiteY1" fmla="*/ 0 h 1772896"/>
                <a:gd name="connsiteX2" fmla="*/ 812315 w 1610447"/>
                <a:gd name="connsiteY2" fmla="*/ 0 h 1772896"/>
                <a:gd name="connsiteX3" fmla="*/ 0 w 1610447"/>
                <a:gd name="connsiteY3" fmla="*/ 1181142 h 1772896"/>
                <a:gd name="connsiteX4" fmla="*/ 90309 w 1610447"/>
                <a:gd name="connsiteY4" fmla="*/ 1322243 h 1772896"/>
                <a:gd name="connsiteX5" fmla="*/ 143955 w 1610447"/>
                <a:gd name="connsiteY5" fmla="*/ 1400247 h 1772896"/>
                <a:gd name="connsiteX6" fmla="*/ 141371 w 1610447"/>
                <a:gd name="connsiteY6" fmla="*/ 1402024 h 1772896"/>
                <a:gd name="connsiteX7" fmla="*/ 368976 w 1610447"/>
                <a:gd name="connsiteY7" fmla="*/ 1757638 h 1772896"/>
                <a:gd name="connsiteX8" fmla="*/ 391161 w 1610447"/>
                <a:gd name="connsiteY8" fmla="*/ 1772896 h 17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0447" h="1772896">
                  <a:moveTo>
                    <a:pt x="391161" y="1772896"/>
                  </a:moveTo>
                  <a:lnTo>
                    <a:pt x="1610447" y="0"/>
                  </a:lnTo>
                  <a:lnTo>
                    <a:pt x="812315" y="0"/>
                  </a:lnTo>
                  <a:lnTo>
                    <a:pt x="0" y="1181142"/>
                  </a:lnTo>
                  <a:lnTo>
                    <a:pt x="90309" y="1322243"/>
                  </a:lnTo>
                  <a:lnTo>
                    <a:pt x="143955" y="1400247"/>
                  </a:lnTo>
                  <a:lnTo>
                    <a:pt x="141371" y="1402024"/>
                  </a:lnTo>
                  <a:lnTo>
                    <a:pt x="368976" y="1757638"/>
                  </a:lnTo>
                  <a:lnTo>
                    <a:pt x="391161" y="1772896"/>
                  </a:lnTo>
                  <a:close/>
                </a:path>
              </a:pathLst>
            </a:custGeom>
            <a:solidFill>
              <a:srgbClr val="ED6F65">
                <a:alpha val="88000"/>
              </a:srgbClr>
            </a:solidFill>
            <a:ln>
              <a:solidFill>
                <a:srgbClr val="ED80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4"/>
            <p:cNvSpPr txBox="1"/>
            <p:nvPr/>
          </p:nvSpPr>
          <p:spPr>
            <a:xfrm>
              <a:off x="5505450" y="4044633"/>
              <a:ext cx="455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人教新课标版  三年级下册</a:t>
              </a:r>
              <a:endPara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52926" y="2428876"/>
              <a:ext cx="3434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rgbClr val="ED6E64"/>
                  </a:solidFill>
                  <a:latin typeface="微软雅黑" pitchFamily="34" charset="-122"/>
                  <a:ea typeface="微软雅黑" pitchFamily="34" charset="-122"/>
                </a:rPr>
                <a:t>4.  </a:t>
              </a:r>
              <a:r>
                <a:rPr lang="zh-CN" altLang="en-US" sz="4800" b="1" dirty="0" smtClean="0">
                  <a:solidFill>
                    <a:srgbClr val="ED6E64"/>
                  </a:solidFill>
                  <a:latin typeface="微软雅黑" pitchFamily="34" charset="-122"/>
                  <a:ea typeface="微软雅黑" pitchFamily="34" charset="-122"/>
                </a:rPr>
                <a:t>珍珠泉</a:t>
              </a:r>
              <a:endParaRPr lang="zh-CN" altLang="en-US" sz="4800" b="1" dirty="0">
                <a:solidFill>
                  <a:srgbClr val="ED6E6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607347" y="1266923"/>
              <a:ext cx="31630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语文同步微课精讲 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981075" y="1270752"/>
              <a:ext cx="539750" cy="576064"/>
            </a:xfrm>
            <a:prstGeom prst="rect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581785" y="1279377"/>
              <a:ext cx="0" cy="576064"/>
            </a:xfrm>
            <a:prstGeom prst="line">
              <a:avLst/>
            </a:prstGeom>
            <a:ln w="28575">
              <a:solidFill>
                <a:srgbClr val="3461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200892816391587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51" y="1745094"/>
            <a:ext cx="4611110" cy="3994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爆炸形 2 8"/>
          <p:cNvSpPr/>
          <p:nvPr/>
        </p:nvSpPr>
        <p:spPr bwMode="auto">
          <a:xfrm rot="492671">
            <a:off x="5141688" y="228918"/>
            <a:ext cx="6283648" cy="3959225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5468" y="1745094"/>
            <a:ext cx="4256087" cy="1143000"/>
          </a:xfrm>
        </p:spPr>
        <p:txBody>
          <a:bodyPr>
            <a:normAutofit/>
          </a:bodyPr>
          <a:lstStyle/>
          <a:p>
            <a:pPr marL="838200" indent="-838200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珍珠泉在哪儿？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25795" y="4303078"/>
            <a:ext cx="5673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A00804"/>
                </a:solidFill>
                <a:latin typeface="微软雅黑" pitchFamily="34" charset="-122"/>
                <a:ea typeface="微软雅黑" pitchFamily="34" charset="-122"/>
              </a:rPr>
              <a:t>村子前面的小山包上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41035" y="5234940"/>
            <a:ext cx="5216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A00804"/>
                </a:solidFill>
                <a:latin typeface="微软雅黑" pitchFamily="34" charset="-122"/>
                <a:ea typeface="微软雅黑" pitchFamily="34" charset="-122"/>
              </a:rPr>
              <a:t>石板小路的尽头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>
            <a:spLocks/>
          </p:cNvSpPr>
          <p:nvPr/>
        </p:nvSpPr>
        <p:spPr bwMode="auto">
          <a:xfrm>
            <a:off x="3354705" y="1983740"/>
            <a:ext cx="2695575" cy="3600450"/>
          </a:xfrm>
          <a:custGeom>
            <a:avLst/>
            <a:gdLst>
              <a:gd name="T0" fmla="*/ 0 w 1698"/>
              <a:gd name="T1" fmla="*/ 0 h 2268"/>
              <a:gd name="T2" fmla="*/ 1698 w 1698"/>
              <a:gd name="T3" fmla="*/ 2268 h 2268"/>
            </a:gdLst>
            <a:ahLst/>
            <a:cxnLst>
              <a:cxn ang="0">
                <a:pos x="1698" y="0"/>
              </a:cxn>
              <a:cxn ang="0">
                <a:pos x="1698" y="2268"/>
              </a:cxn>
              <a:cxn ang="0">
                <a:pos x="0" y="1991"/>
              </a:cxn>
              <a:cxn ang="0">
                <a:pos x="718" y="1295"/>
              </a:cxn>
              <a:cxn ang="0">
                <a:pos x="1040" y="555"/>
              </a:cxn>
              <a:cxn ang="0">
                <a:pos x="531" y="555"/>
              </a:cxn>
              <a:cxn ang="0">
                <a:pos x="1698" y="0"/>
              </a:cxn>
            </a:cxnLst>
            <a:rect l="T0" t="T1" r="T2" b="T3"/>
            <a:pathLst>
              <a:path w="1698" h="2268">
                <a:moveTo>
                  <a:pt x="1698" y="0"/>
                </a:moveTo>
                <a:lnTo>
                  <a:pt x="1698" y="2268"/>
                </a:lnTo>
                <a:cubicBezTo>
                  <a:pt x="1698" y="2268"/>
                  <a:pt x="179" y="2200"/>
                  <a:pt x="0" y="1991"/>
                </a:cubicBezTo>
                <a:cubicBezTo>
                  <a:pt x="217" y="1767"/>
                  <a:pt x="509" y="1520"/>
                  <a:pt x="718" y="1295"/>
                </a:cubicBezTo>
                <a:cubicBezTo>
                  <a:pt x="927" y="1070"/>
                  <a:pt x="1071" y="678"/>
                  <a:pt x="1040" y="555"/>
                </a:cubicBezTo>
                <a:lnTo>
                  <a:pt x="531" y="555"/>
                </a:lnTo>
                <a:lnTo>
                  <a:pt x="1698" y="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52363" dir="6242175" algn="ctr" rotWithShape="0">
              <a:srgbClr val="6699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 flipH="1">
            <a:off x="6050280" y="1983740"/>
            <a:ext cx="2695575" cy="3600450"/>
          </a:xfrm>
          <a:custGeom>
            <a:avLst/>
            <a:gdLst>
              <a:gd name="T0" fmla="*/ 0 w 1698"/>
              <a:gd name="T1" fmla="*/ 0 h 2268"/>
              <a:gd name="T2" fmla="*/ 1698 w 1698"/>
              <a:gd name="T3" fmla="*/ 2268 h 2268"/>
            </a:gdLst>
            <a:ahLst/>
            <a:cxnLst>
              <a:cxn ang="0">
                <a:pos x="1698" y="0"/>
              </a:cxn>
              <a:cxn ang="0">
                <a:pos x="1698" y="2268"/>
              </a:cxn>
              <a:cxn ang="0">
                <a:pos x="0" y="1991"/>
              </a:cxn>
              <a:cxn ang="0">
                <a:pos x="718" y="1295"/>
              </a:cxn>
              <a:cxn ang="0">
                <a:pos x="1040" y="555"/>
              </a:cxn>
              <a:cxn ang="0">
                <a:pos x="531" y="555"/>
              </a:cxn>
              <a:cxn ang="0">
                <a:pos x="1698" y="0"/>
              </a:cxn>
            </a:cxnLst>
            <a:rect l="T0" t="T1" r="T2" b="T3"/>
            <a:pathLst>
              <a:path w="1698" h="2268">
                <a:moveTo>
                  <a:pt x="1698" y="0"/>
                </a:moveTo>
                <a:lnTo>
                  <a:pt x="1698" y="2268"/>
                </a:lnTo>
                <a:cubicBezTo>
                  <a:pt x="1698" y="2268"/>
                  <a:pt x="179" y="2200"/>
                  <a:pt x="0" y="1991"/>
                </a:cubicBezTo>
                <a:cubicBezTo>
                  <a:pt x="217" y="1767"/>
                  <a:pt x="509" y="1520"/>
                  <a:pt x="718" y="1295"/>
                </a:cubicBezTo>
                <a:cubicBezTo>
                  <a:pt x="927" y="1070"/>
                  <a:pt x="1071" y="678"/>
                  <a:pt x="1040" y="555"/>
                </a:cubicBezTo>
                <a:lnTo>
                  <a:pt x="531" y="555"/>
                </a:lnTo>
                <a:lnTo>
                  <a:pt x="1698" y="0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50800" dir="5400000" algn="ctr" rotWithShape="0">
              <a:srgbClr val="6699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24"/>
          <p:cNvSpPr>
            <a:spLocks/>
          </p:cNvSpPr>
          <p:nvPr/>
        </p:nvSpPr>
        <p:spPr bwMode="auto">
          <a:xfrm flipV="1">
            <a:off x="2618105" y="3509328"/>
            <a:ext cx="6864350" cy="21891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9087 h 21600"/>
            </a:gdLst>
            <a:ahLst/>
            <a:cxnLst>
              <a:cxn ang="0">
                <a:pos x="1552" y="11910"/>
              </a:cxn>
              <a:cxn ang="0">
                <a:pos x="1486" y="10800"/>
              </a:cxn>
              <a:cxn ang="0">
                <a:pos x="10800" y="1486"/>
              </a:cxn>
              <a:cxn ang="0">
                <a:pos x="20114" y="10800"/>
              </a:cxn>
              <a:cxn ang="0">
                <a:pos x="20047" y="11910"/>
              </a:cxn>
              <a:cxn ang="0">
                <a:pos x="21522" y="12088"/>
              </a:cxn>
              <a:cxn ang="0">
                <a:pos x="21600" y="10800"/>
              </a:cxn>
              <a:cxn ang="0">
                <a:pos x="10800" y="0"/>
              </a:cxn>
              <a:cxn ang="0">
                <a:pos x="0" y="10800"/>
              </a:cxn>
              <a:cxn ang="0">
                <a:pos x="77" y="12088"/>
              </a:cxn>
            </a:cxnLst>
            <a:rect l="T0" t="T1" r="T2" b="T3"/>
            <a:pathLst>
              <a:path w="21600" h="21600">
                <a:moveTo>
                  <a:pt x="1552" y="11910"/>
                </a:moveTo>
                <a:cubicBezTo>
                  <a:pt x="1508" y="11542"/>
                  <a:pt x="1486" y="11171"/>
                  <a:pt x="1486" y="10800"/>
                </a:cubicBezTo>
                <a:cubicBezTo>
                  <a:pt x="1486" y="5656"/>
                  <a:pt x="5656" y="1486"/>
                  <a:pt x="10800" y="1486"/>
                </a:cubicBezTo>
                <a:cubicBezTo>
                  <a:pt x="15943" y="1486"/>
                  <a:pt x="20114" y="5656"/>
                  <a:pt x="20114" y="10800"/>
                </a:cubicBezTo>
                <a:cubicBezTo>
                  <a:pt x="20114" y="11171"/>
                  <a:pt x="20091" y="11542"/>
                  <a:pt x="20047" y="11910"/>
                </a:cubicBezTo>
                <a:lnTo>
                  <a:pt x="21522" y="12088"/>
                </a:lnTo>
                <a:cubicBezTo>
                  <a:pt x="21574" y="11660"/>
                  <a:pt x="21600" y="1123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30"/>
                  <a:pt x="25" y="11660"/>
                  <a:pt x="77" y="12088"/>
                </a:cubicBez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 flipV="1">
            <a:off x="2618105" y="3412490"/>
            <a:ext cx="6864350" cy="21891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9087 h 21600"/>
            </a:gdLst>
            <a:ahLst/>
            <a:cxnLst>
              <a:cxn ang="0">
                <a:pos x="1552" y="11910"/>
              </a:cxn>
              <a:cxn ang="0">
                <a:pos x="1486" y="10800"/>
              </a:cxn>
              <a:cxn ang="0">
                <a:pos x="10800" y="1486"/>
              </a:cxn>
              <a:cxn ang="0">
                <a:pos x="20114" y="10800"/>
              </a:cxn>
              <a:cxn ang="0">
                <a:pos x="20047" y="11910"/>
              </a:cxn>
              <a:cxn ang="0">
                <a:pos x="21522" y="12088"/>
              </a:cxn>
              <a:cxn ang="0">
                <a:pos x="21600" y="10800"/>
              </a:cxn>
              <a:cxn ang="0">
                <a:pos x="10800" y="0"/>
              </a:cxn>
              <a:cxn ang="0">
                <a:pos x="0" y="10800"/>
              </a:cxn>
              <a:cxn ang="0">
                <a:pos x="77" y="12088"/>
              </a:cxn>
            </a:cxnLst>
            <a:rect l="T0" t="T1" r="T2" b="T3"/>
            <a:pathLst>
              <a:path w="21600" h="21600">
                <a:moveTo>
                  <a:pt x="1552" y="11910"/>
                </a:moveTo>
                <a:cubicBezTo>
                  <a:pt x="1508" y="11542"/>
                  <a:pt x="1486" y="11171"/>
                  <a:pt x="1486" y="10800"/>
                </a:cubicBezTo>
                <a:cubicBezTo>
                  <a:pt x="1486" y="5656"/>
                  <a:pt x="5656" y="1486"/>
                  <a:pt x="10800" y="1486"/>
                </a:cubicBezTo>
                <a:cubicBezTo>
                  <a:pt x="15943" y="1486"/>
                  <a:pt x="20114" y="5656"/>
                  <a:pt x="20114" y="10800"/>
                </a:cubicBezTo>
                <a:cubicBezTo>
                  <a:pt x="20114" y="11171"/>
                  <a:pt x="20091" y="11542"/>
                  <a:pt x="20047" y="11910"/>
                </a:cubicBezTo>
                <a:lnTo>
                  <a:pt x="21522" y="12088"/>
                </a:lnTo>
                <a:cubicBezTo>
                  <a:pt x="21574" y="11660"/>
                  <a:pt x="21600" y="1123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30"/>
                  <a:pt x="25" y="11660"/>
                  <a:pt x="77" y="12088"/>
                </a:cubicBez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1917259" y="3707697"/>
            <a:ext cx="2111375" cy="1050925"/>
          </a:xfrm>
          <a:prstGeom prst="ellipse">
            <a:avLst/>
          </a:prstGeom>
          <a:gradFill rotWithShape="0">
            <a:gsLst>
              <a:gs pos="0">
                <a:srgbClr val="0099CC"/>
              </a:gs>
              <a:gs pos="100000">
                <a:srgbClr val="4EB8DC"/>
              </a:gs>
            </a:gsLst>
            <a:lin ang="5400000" scaled="1"/>
          </a:gradFill>
          <a:ln w="9525" cmpd="sng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rot="10800000" wrap="none" anchor="ctr">
            <a:flatTx/>
          </a:bodyPr>
          <a:lstStyle/>
          <a:p>
            <a:endParaRPr lang="zh-CN" altLang="en-US"/>
          </a:p>
        </p:txBody>
      </p:sp>
      <p:sp>
        <p:nvSpPr>
          <p:cNvPr id="10" name="Oval 51"/>
          <p:cNvSpPr>
            <a:spLocks noChangeArrowheads="1"/>
          </p:cNvSpPr>
          <p:nvPr/>
        </p:nvSpPr>
        <p:spPr bwMode="auto">
          <a:xfrm>
            <a:off x="7945755" y="3747453"/>
            <a:ext cx="2111375" cy="1050925"/>
          </a:xfrm>
          <a:prstGeom prst="ellipse">
            <a:avLst/>
          </a:prstGeom>
          <a:gradFill rotWithShape="0">
            <a:gsLst>
              <a:gs pos="0">
                <a:srgbClr val="9A45C9"/>
              </a:gs>
              <a:gs pos="100000">
                <a:srgbClr val="B97EDA"/>
              </a:gs>
            </a:gsLst>
            <a:lin ang="5400000" scaled="1"/>
          </a:gradFill>
          <a:ln w="9525" cmpd="sng">
            <a:round/>
            <a:headEnd/>
            <a:tailEnd/>
          </a:ln>
          <a:scene3d>
            <a:camera prst="legacyPerspectiveBottom"/>
            <a:lightRig rig="legacyFlat4" dir="b"/>
          </a:scene3d>
          <a:sp3d extrusionH="1243000" prstMaterial="legacyMatte">
            <a:bevelT w="13500" h="13500" prst="angle"/>
            <a:bevelB w="13500" h="13500" prst="angle"/>
            <a:extrusionClr>
              <a:srgbClr val="9A45C9"/>
            </a:extrusionClr>
          </a:sp3d>
        </p:spPr>
        <p:txBody>
          <a:bodyPr rot="10800000" wrap="none" anchor="ctr">
            <a:flatTx/>
          </a:bodyPr>
          <a:lstStyle/>
          <a:p>
            <a:endParaRPr lang="zh-CN" altLang="en-US"/>
          </a:p>
        </p:txBody>
      </p:sp>
      <p:sp>
        <p:nvSpPr>
          <p:cNvPr id="11" name="Oval 53"/>
          <p:cNvSpPr>
            <a:spLocks noChangeArrowheads="1"/>
          </p:cNvSpPr>
          <p:nvPr/>
        </p:nvSpPr>
        <p:spPr bwMode="auto">
          <a:xfrm>
            <a:off x="4780280" y="4838065"/>
            <a:ext cx="2540000" cy="1263650"/>
          </a:xfrm>
          <a:prstGeom prst="ellipse">
            <a:avLst/>
          </a:prstGeom>
          <a:gradFill rotWithShape="0">
            <a:gsLst>
              <a:gs pos="0">
                <a:srgbClr val="0C4EB0"/>
              </a:gs>
              <a:gs pos="100000">
                <a:srgbClr val="5684C8"/>
              </a:gs>
            </a:gsLst>
            <a:lin ang="5400000" scaled="1"/>
          </a:gradFill>
          <a:ln w="9525" cmpd="sng">
            <a:round/>
            <a:headEnd/>
            <a:tailEnd/>
          </a:ln>
          <a:scene3d>
            <a:camera prst="legacyPerspectiveBottom"/>
            <a:lightRig rig="legacyFlat4" dir="b"/>
          </a:scene3d>
          <a:sp3d extrusionH="1243000" prstMaterial="legacyMatte">
            <a:bevelT w="13500" h="13500" prst="angle"/>
            <a:bevelB w="13500" h="13500" prst="angle"/>
            <a:extrusionClr>
              <a:srgbClr val="0C4EB0"/>
            </a:extrusionClr>
          </a:sp3d>
        </p:spPr>
        <p:txBody>
          <a:bodyPr rot="10800000" wrap="none" anchor="ctr">
            <a:flatTx/>
          </a:bodyPr>
          <a:lstStyle/>
          <a:p>
            <a:endParaRPr lang="zh-CN" altLang="en-US"/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2217738" y="1007428"/>
            <a:ext cx="7474902" cy="8318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DBA10"/>
              </a:gs>
              <a:gs pos="50000">
                <a:srgbClr val="FF9933"/>
              </a:gs>
              <a:gs pos="100000">
                <a:srgbClr val="FDBA10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7" dist="35921" dir="2700000">
              <a:srgbClr val="663300"/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auto">
          <a:xfrm>
            <a:off x="2375535" y="1071880"/>
            <a:ext cx="7210425" cy="7127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rgbClr val="D2D2D2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prstShdw prst="shdw17" dist="35921" dir="2700000">
              <a:srgbClr val="969696"/>
            </a:prstShdw>
          </a:effectLst>
        </p:spPr>
        <p:txBody>
          <a:bodyPr anchor="ctr"/>
          <a:lstStyle/>
          <a:p>
            <a:pPr algn="ctr"/>
            <a:endParaRPr lang="ko-KR" altLang="en-US" sz="2000" dirty="0">
              <a:solidFill>
                <a:srgbClr val="993300"/>
              </a:solidFill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98185" y="1108076"/>
            <a:ext cx="779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作者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描述的泉水的特点是什么？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474491" y="388441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绿</a:t>
            </a:r>
          </a:p>
        </p:txBody>
      </p:sp>
      <p:sp>
        <p:nvSpPr>
          <p:cNvPr id="16" name="矩形 15"/>
          <p:cNvSpPr/>
          <p:nvPr/>
        </p:nvSpPr>
        <p:spPr>
          <a:xfrm>
            <a:off x="5644410" y="5135880"/>
            <a:ext cx="80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</a:t>
            </a:r>
          </a:p>
        </p:txBody>
      </p:sp>
      <p:sp>
        <p:nvSpPr>
          <p:cNvPr id="17" name="矩形 16"/>
          <p:cNvSpPr/>
          <p:nvPr/>
        </p:nvSpPr>
        <p:spPr>
          <a:xfrm>
            <a:off x="8646691" y="389965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清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4179" y="539827"/>
            <a:ext cx="2825901" cy="272153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2959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899160"/>
            <a:ext cx="10713719" cy="5450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16990" y="1123633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水</a:t>
            </a:r>
            <a:r>
              <a:rPr lang="zh-CN" altLang="en-US" sz="3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是那样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绿</a:t>
            </a:r>
            <a:r>
              <a:rPr lang="zh-CN" altLang="en-US" sz="3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，绿得像是被周围的绿树、绿草染过的。水是那样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</a:t>
            </a:r>
            <a:r>
              <a:rPr lang="zh-CN" altLang="en-US" sz="3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，又那样</a:t>
            </a: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清</a:t>
            </a:r>
            <a:r>
              <a:rPr lang="zh-CN" altLang="en-US" sz="3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，清得能看见潭底的青褐色的石头，能看见沉积在潭底的沙粒和已经发黑的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树叶。</a:t>
            </a:r>
            <a:r>
              <a:rPr lang="zh-CN" altLang="en-US" sz="3600" dirty="0" smtClean="0">
                <a:solidFill>
                  <a:srgbClr val="66FF3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3600" dirty="0">
              <a:solidFill>
                <a:srgbClr val="66FF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364172" y="761365"/>
            <a:ext cx="1845627" cy="1223963"/>
            <a:chOff x="642910" y="1142990"/>
            <a:chExt cx="1928826" cy="1439863"/>
          </a:xfrm>
        </p:grpSpPr>
        <p:pic>
          <p:nvPicPr>
            <p:cNvPr id="11" name="Picture 6" descr="C:\Users\Administrator\Pictures\d708a29731eb27c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2910" y="1142990"/>
              <a:ext cx="1928826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流程图: 可选过程 11"/>
            <p:cNvSpPr/>
            <p:nvPr/>
          </p:nvSpPr>
          <p:spPr>
            <a:xfrm>
              <a:off x="945067" y="1911291"/>
              <a:ext cx="1260349" cy="451567"/>
            </a:xfrm>
            <a:prstGeom prst="flowChartAlternateProcess">
              <a:avLst/>
            </a:prstGeom>
            <a:solidFill>
              <a:srgbClr val="0070C0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noProof="1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读一读</a:t>
              </a:r>
              <a:endParaRPr lang="zh-CN" altLang="zh-CN" sz="2400" noProof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80" y="2179321"/>
            <a:ext cx="4627200" cy="37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2008928163915875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788920"/>
            <a:ext cx="5547360" cy="3080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57250" y="856615"/>
            <a:ext cx="104813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最</a:t>
            </a:r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有趣的，当然是那晶亮的、饱满的、一嘟噜一嘟噜从潭底冒出来的水泡了！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67613" y="3042285"/>
            <a:ext cx="3097212" cy="22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这是本段的总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起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句，写出了珍珠泉的“有趣”。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50248" y="777240"/>
            <a:ext cx="10908352" cy="4160520"/>
            <a:chOff x="2075339" y="1411049"/>
            <a:chExt cx="8041321" cy="4035902"/>
          </a:xfrm>
        </p:grpSpPr>
        <p:pic>
          <p:nvPicPr>
            <p:cNvPr id="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339" y="1411049"/>
              <a:ext cx="8041321" cy="4035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656" y="1514690"/>
              <a:ext cx="7748688" cy="382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5806440" y="1322705"/>
            <a:ext cx="54711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 开始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，水泡很小，摇晃着越升越高，越来越大，最后在水面绽开了，在“扑哧”一笑中消失了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20" y="4922520"/>
            <a:ext cx="9768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这一句运用了拟人的手法，“噗嗤一笑”写出了水泡的可爱，流露出作者对珍珠泉的喜爱之情。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0" y="1188720"/>
            <a:ext cx="4366333" cy="326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 l="12287"/>
          <a:stretch>
            <a:fillRect/>
          </a:stretch>
        </p:blipFill>
        <p:spPr bwMode="auto">
          <a:xfrm>
            <a:off x="6858000" y="3931920"/>
            <a:ext cx="4587240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690360" y="1524000"/>
            <a:ext cx="5288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比喻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作者把水珠比作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珍珠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，表达了作者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喜爱珍珠泉、热爱家乡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的思想感情。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5" descr="C:\Users\Administrator\Desktop\t01b48c51e8cc31d7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342"/>
            <a:ext cx="6492240" cy="41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93520" y="2327255"/>
            <a:ext cx="416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200" dirty="0" smtClean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挑着满满一担水，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200" dirty="0" smtClean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走在林中的石板路上，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200" dirty="0" smtClean="0">
                <a:solidFill>
                  <a:srgbClr val="FF9933"/>
                </a:solidFill>
                <a:latin typeface="微软雅黑" pitchFamily="34" charset="-122"/>
                <a:ea typeface="微软雅黑" pitchFamily="34" charset="-122"/>
              </a:rPr>
              <a:t>我泼洒了多少珍珠啊！</a:t>
            </a:r>
            <a:endParaRPr lang="zh-CN" altLang="en-US" sz="3200" dirty="0">
              <a:solidFill>
                <a:srgbClr val="FF993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" y="777240"/>
            <a:ext cx="10850880" cy="551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402080" y="2710624"/>
            <a:ext cx="7421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描写了家乡山林中一眼美丽的清泉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珍珠泉，写出了泉水的绿、深、清，以及泉底冒出的水泡色彩斑斓的特点，抒发了作者对大自然景观的赞美之情，同时也表达了作者对家乡的热爱之情。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15448" y="150175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主题思想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6961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形标注 11"/>
          <p:cNvSpPr/>
          <p:nvPr/>
        </p:nvSpPr>
        <p:spPr>
          <a:xfrm>
            <a:off x="2491990" y="3817510"/>
            <a:ext cx="4944169" cy="2314837"/>
          </a:xfrm>
          <a:prstGeom prst="wedgeEllipseCallout">
            <a:avLst>
              <a:gd name="adj1" fmla="val 66592"/>
              <a:gd name="adj2" fmla="val 25163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04970" y="259086"/>
            <a:ext cx="3951770" cy="584775"/>
            <a:chOff x="3604970" y="259086"/>
            <a:chExt cx="3951770" cy="584775"/>
          </a:xfrm>
        </p:grpSpPr>
        <p:sp>
          <p:nvSpPr>
            <p:cNvPr id="3" name="平行四边形 2"/>
            <p:cNvSpPr/>
            <p:nvPr/>
          </p:nvSpPr>
          <p:spPr>
            <a:xfrm>
              <a:off x="3604970" y="316056"/>
              <a:ext cx="1038811" cy="479165"/>
            </a:xfrm>
            <a:prstGeom prst="parallelogram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41"/>
            <p:cNvSpPr txBox="1"/>
            <p:nvPr/>
          </p:nvSpPr>
          <p:spPr>
            <a:xfrm>
              <a:off x="3614063" y="302654"/>
              <a:ext cx="1020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069664" y="259086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课堂练习</a:t>
              </a:r>
              <a:endParaRPr lang="zh-CN" altLang="en-US" sz="32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623094" y="785009"/>
              <a:ext cx="3933646" cy="172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821979" y="1507253"/>
            <a:ext cx="83215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一、填写量词。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一（     ）小路       一（    ）泉水      一（    ）青苔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一（     ）珍珠       一（    ）水         一（    ）清泉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43051" y="2161248"/>
            <a:ext cx="6657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                         潭                        层 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                         担                        眼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4002" y="4166389"/>
            <a:ext cx="443132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名词要有固定的量词搭配，你要慢慢积累哦！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6" descr="C:\Users\Administrator\Desktop\图片\图片\7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3" y="3927179"/>
            <a:ext cx="16478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058486"/>
            <a:ext cx="8488680" cy="386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64920" y="1249680"/>
            <a:ext cx="7425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给加线字选择正确的读音，画“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-----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”。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蕨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草（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jué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jüé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绽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开（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zh</a:t>
            </a:r>
            <a:r>
              <a:rPr lang="en-US" altLang="zh-CN" sz="2800" dirty="0" err="1" smtClean="0">
                <a:latin typeface="+mn-ea"/>
              </a:rPr>
              <a:t>àn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dìng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筛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选（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sh</a:t>
            </a:r>
            <a:r>
              <a:rPr lang="en-US" altLang="zh-CN" sz="2800" dirty="0" err="1" smtClean="0">
                <a:latin typeface="+mn-ea"/>
              </a:rPr>
              <a:t>ā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2800" dirty="0" err="1" smtClean="0">
                <a:latin typeface="+mn-ea"/>
              </a:rPr>
              <a:t>ā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干</a:t>
            </a:r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涸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gù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hé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3435" y="5025592"/>
            <a:ext cx="744143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解析：生字要记住读音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，千万不能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只读字的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半边。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Ü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见到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j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q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en-US" sz="2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要把两点省略哦。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06040" y="259428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590800" y="323088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651760" y="385572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566160" y="448056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94868" y="4450229"/>
            <a:ext cx="3865685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dministrator\Desktop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10474" r="5217"/>
          <a:stretch>
            <a:fillRect/>
          </a:stretch>
        </p:blipFill>
        <p:spPr bwMode="auto">
          <a:xfrm>
            <a:off x="563880" y="1158240"/>
            <a:ext cx="10866120" cy="5044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077224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三、缩句。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一条石板铺成的小路，弯弯曲曲地穿过穿过小山包的密林。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u="sng" dirty="0" smtClean="0">
                <a:latin typeface="微软雅黑" pitchFamily="34" charset="-122"/>
                <a:ea typeface="微软雅黑" pitchFamily="34" charset="-122"/>
              </a:rPr>
              <a:t>                            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6354" y="2584210"/>
            <a:ext cx="4415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解析：去掉修饰成分，留下句子主干。注意，要缩到最简</a:t>
            </a:r>
            <a:r>
              <a:rPr lang="zh-CN" altLang="en-US" sz="28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哦！</a:t>
            </a:r>
            <a:r>
              <a:rPr lang="zh-CN" altLang="en-US" sz="280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375" y="465868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答案：小路穿过密林。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/>
          <p:nvPr/>
        </p:nvGrpSpPr>
        <p:grpSpPr>
          <a:xfrm>
            <a:off x="3604970" y="259086"/>
            <a:ext cx="3951770" cy="584775"/>
            <a:chOff x="3604970" y="259086"/>
            <a:chExt cx="3951770" cy="584775"/>
          </a:xfrm>
        </p:grpSpPr>
        <p:sp>
          <p:nvSpPr>
            <p:cNvPr id="5" name="平行四边形 4"/>
            <p:cNvSpPr/>
            <p:nvPr/>
          </p:nvSpPr>
          <p:spPr>
            <a:xfrm>
              <a:off x="3604970" y="316056"/>
              <a:ext cx="1038811" cy="479165"/>
            </a:xfrm>
            <a:prstGeom prst="parallelogram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41"/>
            <p:cNvSpPr txBox="1"/>
            <p:nvPr/>
          </p:nvSpPr>
          <p:spPr>
            <a:xfrm>
              <a:off x="3614063" y="302654"/>
              <a:ext cx="1020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69664" y="259086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课前梳理</a:t>
              </a:r>
              <a:endParaRPr lang="zh-CN" altLang="en-US" sz="32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623094" y="785009"/>
              <a:ext cx="3933646" cy="172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21175" y="1362539"/>
            <a:ext cx="571661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吴然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原名吴兴然，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1946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年生，云南宣武人。曾获中国作家协会第二、五届全国优秀儿童文学奖，以及宋庆龄儿童文学奖、冰心儿童图书奖等多个奖项。他为少年儿童写了很多散文和散文诗，如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歌溪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小鸟在歌唱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  <a:r>
              <a:rPr lang="zh-CN" sz="240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sz="240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sz="240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br>
              <a:rPr lang="zh-CN" sz="240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sz="240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29640" y="990599"/>
            <a:ext cx="38709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600" dirty="0" smtClean="0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走近作者</a:t>
            </a:r>
            <a:endParaRPr kumimoji="1" lang="zh-CN" altLang="en-US" sz="6600" dirty="0">
              <a:solidFill>
                <a:srgbClr val="FF3300"/>
              </a:solidFill>
              <a:latin typeface="Times New Roman" pitchFamily="18" charset="0"/>
              <a:ea typeface="隶书" pitchFamily="49" charset="-122"/>
            </a:endParaRPr>
          </a:p>
        </p:txBody>
      </p:sp>
      <p:pic>
        <p:nvPicPr>
          <p:cNvPr id="16" name="Picture 5" descr="遮雨的小青蛙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7777" y="631157"/>
            <a:ext cx="1455738" cy="1377950"/>
          </a:xfrm>
          <a:prstGeom prst="rect">
            <a:avLst/>
          </a:prstGeom>
          <a:noFill/>
        </p:spPr>
      </p:pic>
      <p:pic>
        <p:nvPicPr>
          <p:cNvPr id="11" name="图片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45" y="2164080"/>
            <a:ext cx="3409950" cy="3663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90469" y="25878"/>
            <a:ext cx="4018541" cy="3982597"/>
            <a:chOff x="8185355" y="0"/>
            <a:chExt cx="4018541" cy="3982597"/>
          </a:xfrm>
        </p:grpSpPr>
        <p:sp>
          <p:nvSpPr>
            <p:cNvPr id="3" name="任意多边形 2"/>
            <p:cNvSpPr/>
            <p:nvPr/>
          </p:nvSpPr>
          <p:spPr>
            <a:xfrm>
              <a:off x="10576104" y="2869219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D57053">
                <a:alpha val="49000"/>
              </a:srgbClr>
            </a:solidFill>
            <a:ln>
              <a:solidFill>
                <a:srgbClr val="DF9B83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0965534" y="0"/>
              <a:ext cx="1238362" cy="1578002"/>
            </a:xfrm>
            <a:custGeom>
              <a:avLst/>
              <a:gdLst>
                <a:gd name="connsiteX0" fmla="*/ 678279 w 1238362"/>
                <a:gd name="connsiteY0" fmla="*/ 0 h 1578002"/>
                <a:gd name="connsiteX1" fmla="*/ 1238362 w 1238362"/>
                <a:gd name="connsiteY1" fmla="*/ 0 h 1578002"/>
                <a:gd name="connsiteX2" fmla="*/ 1238362 w 1238362"/>
                <a:gd name="connsiteY2" fmla="*/ 346134 h 1578002"/>
                <a:gd name="connsiteX3" fmla="*/ 391161 w 1238362"/>
                <a:gd name="connsiteY3" fmla="*/ 1578002 h 1578002"/>
                <a:gd name="connsiteX4" fmla="*/ 368976 w 1238362"/>
                <a:gd name="connsiteY4" fmla="*/ 1562744 h 1578002"/>
                <a:gd name="connsiteX5" fmla="*/ 141371 w 1238362"/>
                <a:gd name="connsiteY5" fmla="*/ 1207130 h 1578002"/>
                <a:gd name="connsiteX6" fmla="*/ 143955 w 1238362"/>
                <a:gd name="connsiteY6" fmla="*/ 1205353 h 1578002"/>
                <a:gd name="connsiteX7" fmla="*/ 90309 w 1238362"/>
                <a:gd name="connsiteY7" fmla="*/ 1127349 h 1578002"/>
                <a:gd name="connsiteX8" fmla="*/ 0 w 1238362"/>
                <a:gd name="connsiteY8" fmla="*/ 986248 h 1578002"/>
                <a:gd name="connsiteX9" fmla="*/ 678279 w 1238362"/>
                <a:gd name="connsiteY9" fmla="*/ 0 h 15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362" h="1578002">
                  <a:moveTo>
                    <a:pt x="678279" y="0"/>
                  </a:moveTo>
                  <a:lnTo>
                    <a:pt x="1238362" y="0"/>
                  </a:lnTo>
                  <a:lnTo>
                    <a:pt x="1238362" y="346134"/>
                  </a:lnTo>
                  <a:lnTo>
                    <a:pt x="391161" y="1578002"/>
                  </a:lnTo>
                  <a:lnTo>
                    <a:pt x="368976" y="1562744"/>
                  </a:lnTo>
                  <a:lnTo>
                    <a:pt x="141371" y="1207130"/>
                  </a:lnTo>
                  <a:lnTo>
                    <a:pt x="143955" y="1205353"/>
                  </a:lnTo>
                  <a:lnTo>
                    <a:pt x="90309" y="1127349"/>
                  </a:lnTo>
                  <a:lnTo>
                    <a:pt x="0" y="986248"/>
                  </a:lnTo>
                  <a:lnTo>
                    <a:pt x="678279" y="0"/>
                  </a:lnTo>
                  <a:close/>
                </a:path>
              </a:pathLst>
            </a:custGeom>
            <a:solidFill>
              <a:srgbClr val="EFE3C2">
                <a:alpha val="71000"/>
              </a:srgbClr>
            </a:solidFill>
            <a:ln>
              <a:solidFill>
                <a:srgbClr val="EEE6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1202884" y="1946822"/>
              <a:ext cx="798132" cy="1160519"/>
            </a:xfrm>
            <a:custGeom>
              <a:avLst/>
              <a:gdLst>
                <a:gd name="connsiteX0" fmla="*/ 399066 w 798132"/>
                <a:gd name="connsiteY0" fmla="*/ 0 h 1160519"/>
                <a:gd name="connsiteX1" fmla="*/ 798132 w 798132"/>
                <a:gd name="connsiteY1" fmla="*/ 580260 h 1160519"/>
                <a:gd name="connsiteX2" fmla="*/ 399066 w 798132"/>
                <a:gd name="connsiteY2" fmla="*/ 1160519 h 1160519"/>
                <a:gd name="connsiteX3" fmla="*/ 0 w 798132"/>
                <a:gd name="connsiteY3" fmla="*/ 580260 h 1160519"/>
                <a:gd name="connsiteX4" fmla="*/ 399066 w 798132"/>
                <a:gd name="connsiteY4" fmla="*/ 0 h 116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32" h="1160519">
                  <a:moveTo>
                    <a:pt x="399066" y="0"/>
                  </a:moveTo>
                  <a:lnTo>
                    <a:pt x="798132" y="580260"/>
                  </a:lnTo>
                  <a:lnTo>
                    <a:pt x="399066" y="1160519"/>
                  </a:lnTo>
                  <a:lnTo>
                    <a:pt x="0" y="580260"/>
                  </a:lnTo>
                  <a:lnTo>
                    <a:pt x="399066" y="0"/>
                  </a:lnTo>
                  <a:close/>
                </a:path>
              </a:pathLst>
            </a:custGeom>
            <a:solidFill>
              <a:srgbClr val="D57053">
                <a:alpha val="25000"/>
              </a:srgbClr>
            </a:solidFill>
            <a:ln>
              <a:solidFill>
                <a:srgbClr val="EA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1601950" y="1071565"/>
              <a:ext cx="601946" cy="1455517"/>
            </a:xfrm>
            <a:custGeom>
              <a:avLst/>
              <a:gdLst>
                <a:gd name="connsiteX0" fmla="*/ 601946 w 601946"/>
                <a:gd name="connsiteY0" fmla="*/ 0 h 1455517"/>
                <a:gd name="connsiteX1" fmla="*/ 601946 w 601946"/>
                <a:gd name="connsiteY1" fmla="*/ 1160520 h 1455517"/>
                <a:gd name="connsiteX2" fmla="*/ 399066 w 601946"/>
                <a:gd name="connsiteY2" fmla="*/ 1455517 h 1455517"/>
                <a:gd name="connsiteX3" fmla="*/ 0 w 601946"/>
                <a:gd name="connsiteY3" fmla="*/ 875257 h 1455517"/>
                <a:gd name="connsiteX4" fmla="*/ 601946 w 601946"/>
                <a:gd name="connsiteY4" fmla="*/ 0 h 145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46" h="1455517">
                  <a:moveTo>
                    <a:pt x="601946" y="0"/>
                  </a:moveTo>
                  <a:lnTo>
                    <a:pt x="601946" y="1160520"/>
                  </a:lnTo>
                  <a:lnTo>
                    <a:pt x="399066" y="1455517"/>
                  </a:lnTo>
                  <a:lnTo>
                    <a:pt x="0" y="875257"/>
                  </a:lnTo>
                  <a:lnTo>
                    <a:pt x="601946" y="0"/>
                  </a:lnTo>
                  <a:close/>
                </a:path>
              </a:pathLst>
            </a:custGeom>
            <a:solidFill>
              <a:srgbClr val="EBCEBC"/>
            </a:solidFill>
            <a:ln>
              <a:solidFill>
                <a:srgbClr val="EACD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0965534" y="1590209"/>
              <a:ext cx="636416" cy="936872"/>
            </a:xfrm>
            <a:custGeom>
              <a:avLst/>
              <a:gdLst>
                <a:gd name="connsiteX0" fmla="*/ 391161 w 636416"/>
                <a:gd name="connsiteY0" fmla="*/ 0 h 936872"/>
                <a:gd name="connsiteX1" fmla="*/ 636416 w 636416"/>
                <a:gd name="connsiteY1" fmla="*/ 356612 h 936872"/>
                <a:gd name="connsiteX2" fmla="*/ 237350 w 636416"/>
                <a:gd name="connsiteY2" fmla="*/ 936872 h 936872"/>
                <a:gd name="connsiteX3" fmla="*/ 0 w 636416"/>
                <a:gd name="connsiteY3" fmla="*/ 591754 h 936872"/>
                <a:gd name="connsiteX4" fmla="*/ 90309 w 636416"/>
                <a:gd name="connsiteY4" fmla="*/ 450653 h 936872"/>
                <a:gd name="connsiteX5" fmla="*/ 143955 w 636416"/>
                <a:gd name="connsiteY5" fmla="*/ 372649 h 936872"/>
                <a:gd name="connsiteX6" fmla="*/ 141371 w 636416"/>
                <a:gd name="connsiteY6" fmla="*/ 370872 h 936872"/>
                <a:gd name="connsiteX7" fmla="*/ 368976 w 636416"/>
                <a:gd name="connsiteY7" fmla="*/ 15258 h 936872"/>
                <a:gd name="connsiteX8" fmla="*/ 391161 w 636416"/>
                <a:gd name="connsiteY8" fmla="*/ 0 h 93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416" h="936872">
                  <a:moveTo>
                    <a:pt x="391161" y="0"/>
                  </a:moveTo>
                  <a:lnTo>
                    <a:pt x="636416" y="356612"/>
                  </a:lnTo>
                  <a:lnTo>
                    <a:pt x="237350" y="936872"/>
                  </a:lnTo>
                  <a:lnTo>
                    <a:pt x="0" y="591754"/>
                  </a:lnTo>
                  <a:lnTo>
                    <a:pt x="90309" y="450653"/>
                  </a:lnTo>
                  <a:lnTo>
                    <a:pt x="143955" y="372649"/>
                  </a:lnTo>
                  <a:lnTo>
                    <a:pt x="141371" y="370872"/>
                  </a:lnTo>
                  <a:lnTo>
                    <a:pt x="368976" y="15258"/>
                  </a:lnTo>
                  <a:lnTo>
                    <a:pt x="391161" y="0"/>
                  </a:lnTo>
                  <a:close/>
                </a:path>
              </a:pathLst>
            </a:custGeom>
            <a:solidFill>
              <a:srgbClr val="D2DBC4"/>
            </a:solidFill>
            <a:ln>
              <a:solidFill>
                <a:srgbClr val="D3DD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0965534" y="2527082"/>
              <a:ext cx="636416" cy="936871"/>
            </a:xfrm>
            <a:custGeom>
              <a:avLst/>
              <a:gdLst>
                <a:gd name="connsiteX0" fmla="*/ 237350 w 636416"/>
                <a:gd name="connsiteY0" fmla="*/ 0 h 936871"/>
                <a:gd name="connsiteX1" fmla="*/ 636416 w 636416"/>
                <a:gd name="connsiteY1" fmla="*/ 580259 h 936871"/>
                <a:gd name="connsiteX2" fmla="*/ 391161 w 636416"/>
                <a:gd name="connsiteY2" fmla="*/ 936871 h 936871"/>
                <a:gd name="connsiteX3" fmla="*/ 368976 w 636416"/>
                <a:gd name="connsiteY3" fmla="*/ 921613 h 936871"/>
                <a:gd name="connsiteX4" fmla="*/ 141371 w 636416"/>
                <a:gd name="connsiteY4" fmla="*/ 565999 h 936871"/>
                <a:gd name="connsiteX5" fmla="*/ 143955 w 636416"/>
                <a:gd name="connsiteY5" fmla="*/ 564222 h 936871"/>
                <a:gd name="connsiteX6" fmla="*/ 90309 w 636416"/>
                <a:gd name="connsiteY6" fmla="*/ 486218 h 936871"/>
                <a:gd name="connsiteX7" fmla="*/ 0 w 636416"/>
                <a:gd name="connsiteY7" fmla="*/ 345117 h 936871"/>
                <a:gd name="connsiteX8" fmla="*/ 237350 w 636416"/>
                <a:gd name="connsiteY8" fmla="*/ 0 h 93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416" h="936871">
                  <a:moveTo>
                    <a:pt x="237350" y="0"/>
                  </a:moveTo>
                  <a:lnTo>
                    <a:pt x="636416" y="580259"/>
                  </a:lnTo>
                  <a:lnTo>
                    <a:pt x="391161" y="936871"/>
                  </a:lnTo>
                  <a:lnTo>
                    <a:pt x="368976" y="921613"/>
                  </a:lnTo>
                  <a:lnTo>
                    <a:pt x="141371" y="565999"/>
                  </a:lnTo>
                  <a:lnTo>
                    <a:pt x="143955" y="564222"/>
                  </a:lnTo>
                  <a:lnTo>
                    <a:pt x="90309" y="486218"/>
                  </a:lnTo>
                  <a:lnTo>
                    <a:pt x="0" y="345117"/>
                  </a:lnTo>
                  <a:lnTo>
                    <a:pt x="237350" y="0"/>
                  </a:lnTo>
                  <a:close/>
                </a:path>
              </a:pathLst>
            </a:custGeom>
            <a:solidFill>
              <a:srgbClr val="E9CCBA"/>
            </a:solidFill>
            <a:ln>
              <a:solidFill>
                <a:srgbClr val="EAC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1601950" y="2527081"/>
              <a:ext cx="601946" cy="1455516"/>
            </a:xfrm>
            <a:custGeom>
              <a:avLst/>
              <a:gdLst>
                <a:gd name="connsiteX0" fmla="*/ 399066 w 601946"/>
                <a:gd name="connsiteY0" fmla="*/ 0 h 1455516"/>
                <a:gd name="connsiteX1" fmla="*/ 601946 w 601946"/>
                <a:gd name="connsiteY1" fmla="*/ 294997 h 1455516"/>
                <a:gd name="connsiteX2" fmla="*/ 601946 w 601946"/>
                <a:gd name="connsiteY2" fmla="*/ 1455516 h 1455516"/>
                <a:gd name="connsiteX3" fmla="*/ 0 w 601946"/>
                <a:gd name="connsiteY3" fmla="*/ 580259 h 1455516"/>
                <a:gd name="connsiteX4" fmla="*/ 399066 w 601946"/>
                <a:gd name="connsiteY4" fmla="*/ 0 h 145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46" h="1455516">
                  <a:moveTo>
                    <a:pt x="399066" y="0"/>
                  </a:moveTo>
                  <a:lnTo>
                    <a:pt x="601946" y="294997"/>
                  </a:lnTo>
                  <a:lnTo>
                    <a:pt x="601946" y="1455516"/>
                  </a:lnTo>
                  <a:lnTo>
                    <a:pt x="0" y="580259"/>
                  </a:lnTo>
                  <a:lnTo>
                    <a:pt x="399066" y="0"/>
                  </a:lnTo>
                  <a:close/>
                </a:path>
              </a:pathLst>
            </a:custGeom>
            <a:solidFill>
              <a:srgbClr val="D3DDC7"/>
            </a:solidFill>
            <a:ln>
              <a:solidFill>
                <a:srgbClr val="D3D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0576104" y="983269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E49B35">
                <a:alpha val="36000"/>
              </a:srgbClr>
            </a:solidFill>
            <a:ln>
              <a:solidFill>
                <a:srgbClr val="EBD09D">
                  <a:alpha val="3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V="1">
              <a:off x="10576104" y="1590209"/>
              <a:ext cx="768171" cy="594733"/>
            </a:xfrm>
            <a:custGeom>
              <a:avLst/>
              <a:gdLst>
                <a:gd name="connsiteX0" fmla="*/ 380650 w 768171"/>
                <a:gd name="connsiteY0" fmla="*/ 0 h 594733"/>
                <a:gd name="connsiteX1" fmla="*/ 386064 w 768171"/>
                <a:gd name="connsiteY1" fmla="*/ 7873 h 594733"/>
                <a:gd name="connsiteX2" fmla="*/ 479739 w 768171"/>
                <a:gd name="connsiteY2" fmla="*/ 144080 h 594733"/>
                <a:gd name="connsiteX3" fmla="*/ 530801 w 768171"/>
                <a:gd name="connsiteY3" fmla="*/ 223861 h 594733"/>
                <a:gd name="connsiteX4" fmla="*/ 758406 w 768171"/>
                <a:gd name="connsiteY4" fmla="*/ 579475 h 594733"/>
                <a:gd name="connsiteX5" fmla="*/ 768171 w 768171"/>
                <a:gd name="connsiteY5" fmla="*/ 594733 h 594733"/>
                <a:gd name="connsiteX6" fmla="*/ 0 w 768171"/>
                <a:gd name="connsiteY6" fmla="*/ 594733 h 594733"/>
                <a:gd name="connsiteX7" fmla="*/ 6654 w 768171"/>
                <a:gd name="connsiteY7" fmla="*/ 584336 h 5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8171" h="594733">
                  <a:moveTo>
                    <a:pt x="380650" y="0"/>
                  </a:moveTo>
                  <a:lnTo>
                    <a:pt x="386064" y="7873"/>
                  </a:lnTo>
                  <a:lnTo>
                    <a:pt x="479739" y="144080"/>
                  </a:lnTo>
                  <a:lnTo>
                    <a:pt x="530801" y="223861"/>
                  </a:lnTo>
                  <a:lnTo>
                    <a:pt x="758406" y="579475"/>
                  </a:lnTo>
                  <a:lnTo>
                    <a:pt x="768171" y="594733"/>
                  </a:lnTo>
                  <a:lnTo>
                    <a:pt x="0" y="594733"/>
                  </a:lnTo>
                  <a:lnTo>
                    <a:pt x="6654" y="584336"/>
                  </a:lnTo>
                  <a:close/>
                </a:path>
              </a:pathLst>
            </a:custGeom>
            <a:solidFill>
              <a:srgbClr val="88A378">
                <a:alpha val="53000"/>
              </a:srgbClr>
            </a:solidFill>
            <a:ln>
              <a:solidFill>
                <a:srgbClr val="B3C4A5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185355" y="0"/>
              <a:ext cx="2771399" cy="3463952"/>
            </a:xfrm>
            <a:custGeom>
              <a:avLst/>
              <a:gdLst>
                <a:gd name="connsiteX0" fmla="*/ 0 w 2771399"/>
                <a:gd name="connsiteY0" fmla="*/ 0 h 3463952"/>
                <a:gd name="connsiteX1" fmla="*/ 798131 w 2771399"/>
                <a:gd name="connsiteY1" fmla="*/ 0 h 3463952"/>
                <a:gd name="connsiteX2" fmla="*/ 2771399 w 2771399"/>
                <a:gd name="connsiteY2" fmla="*/ 2869219 h 3463952"/>
                <a:gd name="connsiteX3" fmla="*/ 2397403 w 2771399"/>
                <a:gd name="connsiteY3" fmla="*/ 3453555 h 3463952"/>
                <a:gd name="connsiteX4" fmla="*/ 2382286 w 2771399"/>
                <a:gd name="connsiteY4" fmla="*/ 3463952 h 3463952"/>
                <a:gd name="connsiteX5" fmla="*/ 0 w 2771399"/>
                <a:gd name="connsiteY5" fmla="*/ 0 h 346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1399" h="3463952">
                  <a:moveTo>
                    <a:pt x="0" y="0"/>
                  </a:moveTo>
                  <a:lnTo>
                    <a:pt x="798131" y="0"/>
                  </a:lnTo>
                  <a:lnTo>
                    <a:pt x="2771399" y="2869219"/>
                  </a:lnTo>
                  <a:lnTo>
                    <a:pt x="2397403" y="3453555"/>
                  </a:lnTo>
                  <a:lnTo>
                    <a:pt x="2382286" y="346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7053">
                <a:alpha val="30000"/>
              </a:srgbClr>
            </a:solidFill>
            <a:ln>
              <a:solidFill>
                <a:srgbClr val="EAC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/>
        </p:nvSpPr>
        <p:spPr>
          <a:xfrm flipV="1">
            <a:off x="5466342" y="5080074"/>
            <a:ext cx="1608398" cy="1772896"/>
          </a:xfrm>
          <a:custGeom>
            <a:avLst/>
            <a:gdLst>
              <a:gd name="connsiteX0" fmla="*/ 1219285 w 1608398"/>
              <a:gd name="connsiteY0" fmla="*/ 1772896 h 1772896"/>
              <a:gd name="connsiteX1" fmla="*/ 1234402 w 1608398"/>
              <a:gd name="connsiteY1" fmla="*/ 1762499 h 1772896"/>
              <a:gd name="connsiteX2" fmla="*/ 1608398 w 1608398"/>
              <a:gd name="connsiteY2" fmla="*/ 1178163 h 1772896"/>
              <a:gd name="connsiteX3" fmla="*/ 798132 w 1608398"/>
              <a:gd name="connsiteY3" fmla="*/ 0 h 1772896"/>
              <a:gd name="connsiteX4" fmla="*/ 0 w 1608398"/>
              <a:gd name="connsiteY4" fmla="*/ 0 h 1772896"/>
              <a:gd name="connsiteX5" fmla="*/ 1219285 w 1608398"/>
              <a:gd name="connsiteY5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8398" h="1772896">
                <a:moveTo>
                  <a:pt x="1219285" y="1772896"/>
                </a:moveTo>
                <a:lnTo>
                  <a:pt x="1234402" y="1762499"/>
                </a:lnTo>
                <a:lnTo>
                  <a:pt x="1608398" y="1178163"/>
                </a:lnTo>
                <a:lnTo>
                  <a:pt x="798132" y="0"/>
                </a:lnTo>
                <a:lnTo>
                  <a:pt x="0" y="0"/>
                </a:lnTo>
                <a:lnTo>
                  <a:pt x="1219285" y="1772896"/>
                </a:lnTo>
                <a:close/>
              </a:path>
            </a:pathLst>
          </a:custGeom>
          <a:solidFill>
            <a:srgbClr val="EF756B">
              <a:alpha val="88000"/>
            </a:srgbClr>
          </a:solidFill>
          <a:ln>
            <a:solidFill>
              <a:srgbClr val="EE8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7083520" y="5080074"/>
            <a:ext cx="1610447" cy="1772896"/>
          </a:xfrm>
          <a:custGeom>
            <a:avLst/>
            <a:gdLst>
              <a:gd name="connsiteX0" fmla="*/ 391161 w 1610447"/>
              <a:gd name="connsiteY0" fmla="*/ 1772896 h 1772896"/>
              <a:gd name="connsiteX1" fmla="*/ 1610447 w 1610447"/>
              <a:gd name="connsiteY1" fmla="*/ 0 h 1772896"/>
              <a:gd name="connsiteX2" fmla="*/ 812315 w 1610447"/>
              <a:gd name="connsiteY2" fmla="*/ 0 h 1772896"/>
              <a:gd name="connsiteX3" fmla="*/ 0 w 1610447"/>
              <a:gd name="connsiteY3" fmla="*/ 1181142 h 1772896"/>
              <a:gd name="connsiteX4" fmla="*/ 90309 w 1610447"/>
              <a:gd name="connsiteY4" fmla="*/ 1322243 h 1772896"/>
              <a:gd name="connsiteX5" fmla="*/ 143955 w 1610447"/>
              <a:gd name="connsiteY5" fmla="*/ 1400247 h 1772896"/>
              <a:gd name="connsiteX6" fmla="*/ 141371 w 1610447"/>
              <a:gd name="connsiteY6" fmla="*/ 1402024 h 1772896"/>
              <a:gd name="connsiteX7" fmla="*/ 368976 w 1610447"/>
              <a:gd name="connsiteY7" fmla="*/ 1757638 h 1772896"/>
              <a:gd name="connsiteX8" fmla="*/ 391161 w 1610447"/>
              <a:gd name="connsiteY8" fmla="*/ 1772896 h 17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447" h="1772896">
                <a:moveTo>
                  <a:pt x="391161" y="1772896"/>
                </a:moveTo>
                <a:lnTo>
                  <a:pt x="1610447" y="0"/>
                </a:lnTo>
                <a:lnTo>
                  <a:pt x="812315" y="0"/>
                </a:lnTo>
                <a:lnTo>
                  <a:pt x="0" y="1181142"/>
                </a:lnTo>
                <a:lnTo>
                  <a:pt x="90309" y="1322243"/>
                </a:lnTo>
                <a:lnTo>
                  <a:pt x="143955" y="1400247"/>
                </a:lnTo>
                <a:lnTo>
                  <a:pt x="141371" y="1402024"/>
                </a:lnTo>
                <a:lnTo>
                  <a:pt x="368976" y="1757638"/>
                </a:lnTo>
                <a:lnTo>
                  <a:pt x="391161" y="1772896"/>
                </a:lnTo>
                <a:close/>
              </a:path>
            </a:pathLst>
          </a:custGeom>
          <a:solidFill>
            <a:srgbClr val="ED6F65">
              <a:alpha val="88000"/>
            </a:srgbClr>
          </a:solidFill>
          <a:ln>
            <a:solidFill>
              <a:srgbClr val="ED8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6694090" y="5080074"/>
            <a:ext cx="768171" cy="594733"/>
          </a:xfrm>
          <a:custGeom>
            <a:avLst/>
            <a:gdLst>
              <a:gd name="connsiteX0" fmla="*/ 380650 w 768171"/>
              <a:gd name="connsiteY0" fmla="*/ 0 h 594733"/>
              <a:gd name="connsiteX1" fmla="*/ 386064 w 768171"/>
              <a:gd name="connsiteY1" fmla="*/ 7873 h 594733"/>
              <a:gd name="connsiteX2" fmla="*/ 479739 w 768171"/>
              <a:gd name="connsiteY2" fmla="*/ 144080 h 594733"/>
              <a:gd name="connsiteX3" fmla="*/ 530801 w 768171"/>
              <a:gd name="connsiteY3" fmla="*/ 223861 h 594733"/>
              <a:gd name="connsiteX4" fmla="*/ 758406 w 768171"/>
              <a:gd name="connsiteY4" fmla="*/ 579475 h 594733"/>
              <a:gd name="connsiteX5" fmla="*/ 768171 w 768171"/>
              <a:gd name="connsiteY5" fmla="*/ 594733 h 594733"/>
              <a:gd name="connsiteX6" fmla="*/ 0 w 768171"/>
              <a:gd name="connsiteY6" fmla="*/ 594733 h 594733"/>
              <a:gd name="connsiteX7" fmla="*/ 6654 w 768171"/>
              <a:gd name="connsiteY7" fmla="*/ 584336 h 5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71" h="594733">
                <a:moveTo>
                  <a:pt x="380650" y="0"/>
                </a:moveTo>
                <a:lnTo>
                  <a:pt x="386064" y="7873"/>
                </a:lnTo>
                <a:lnTo>
                  <a:pt x="479739" y="144080"/>
                </a:lnTo>
                <a:lnTo>
                  <a:pt x="530801" y="223861"/>
                </a:lnTo>
                <a:lnTo>
                  <a:pt x="758406" y="579475"/>
                </a:lnTo>
                <a:lnTo>
                  <a:pt x="768171" y="594733"/>
                </a:lnTo>
                <a:lnTo>
                  <a:pt x="0" y="594733"/>
                </a:lnTo>
                <a:lnTo>
                  <a:pt x="6654" y="584336"/>
                </a:lnTo>
                <a:close/>
              </a:path>
            </a:pathLst>
          </a:custGeom>
          <a:solidFill>
            <a:srgbClr val="ED6F65"/>
          </a:solidFill>
          <a:ln>
            <a:solidFill>
              <a:srgbClr val="ED6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481786" y="2466999"/>
            <a:ext cx="658265" cy="423548"/>
          </a:xfrm>
          <a:prstGeom prst="rect">
            <a:avLst/>
          </a:prstGeom>
          <a:solidFill>
            <a:srgbClr val="ED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11586" y="2363638"/>
            <a:ext cx="497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rPr>
              <a:t>感谢观看</a:t>
            </a:r>
            <a:r>
              <a:rPr lang="en-US" altLang="zh-CN" sz="3600" dirty="0" smtClean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endParaRPr lang="zh-CN" altLang="en-US" sz="3600" dirty="0">
              <a:solidFill>
                <a:srgbClr val="0099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gif"/>
          <p:cNvPicPr>
            <a:picLocks noChangeAspect="1"/>
          </p:cNvPicPr>
          <p:nvPr/>
        </p:nvPicPr>
        <p:blipFill>
          <a:blip r:embed="rId3"/>
          <a:srcRect r="31637"/>
          <a:stretch>
            <a:fillRect/>
          </a:stretch>
        </p:blipFill>
        <p:spPr>
          <a:xfrm>
            <a:off x="822960" y="1158240"/>
            <a:ext cx="4328160" cy="493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67400" y="1231265"/>
            <a:ext cx="5562600" cy="24720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珍珠泉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”是作者家乡山林的一眼清泉，因泉底不停地冒出的水泡在阳光照射下形如珍珠而得名。以“珍珠泉”为题，既交代了描摹的对象，又生动形象地概括了泉的特点，使人产生美好的想象。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050607095000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7880" y="2928926"/>
            <a:ext cx="55435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75360" y="1048384"/>
            <a:ext cx="10332720" cy="5184775"/>
            <a:chOff x="975360" y="1048384"/>
            <a:chExt cx="10332720" cy="5184775"/>
          </a:xfrm>
        </p:grpSpPr>
        <p:pic>
          <p:nvPicPr>
            <p:cNvPr id="9" name="内容占位符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" y="1048384"/>
              <a:ext cx="10332720" cy="51847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内容占位符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6" t="92886" r="53677"/>
            <a:stretch>
              <a:fillRect/>
            </a:stretch>
          </p:blipFill>
          <p:spPr>
            <a:xfrm>
              <a:off x="10058400" y="5821680"/>
              <a:ext cx="1097280" cy="320040"/>
            </a:xfrm>
            <a:prstGeom prst="rect">
              <a:avLst/>
            </a:prstGeom>
          </p:spPr>
        </p:pic>
      </p:grp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8840" y="1524953"/>
            <a:ext cx="7528560" cy="411480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镶   嵌        青 </a:t>
            </a:r>
            <a:r>
              <a:rPr lang="zh-CN" altLang="en-US" sz="4000" dirty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苔       </a:t>
            </a: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    蕨草</a:t>
            </a:r>
            <a:endParaRPr lang="zh-CN" altLang="en-US" sz="4000" dirty="0">
              <a:solidFill>
                <a:srgbClr val="090807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青</a:t>
            </a:r>
            <a:r>
              <a:rPr lang="zh-CN" altLang="en-US" sz="4000" dirty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褐色          缘 故         </a:t>
            </a: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嘟噜 </a:t>
            </a:r>
            <a:endParaRPr lang="zh-CN" altLang="en-US" sz="4000" dirty="0">
              <a:solidFill>
                <a:srgbClr val="090807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绽开             </a:t>
            </a:r>
            <a:r>
              <a:rPr lang="zh-CN" altLang="en-US" sz="4000" dirty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筛 下         </a:t>
            </a:r>
            <a:r>
              <a:rPr lang="zh-CN" altLang="en-US" sz="4000" dirty="0" smtClean="0">
                <a:solidFill>
                  <a:srgbClr val="090807"/>
                </a:solidFill>
                <a:latin typeface="微软雅黑" pitchFamily="34" charset="-122"/>
                <a:ea typeface="微软雅黑" pitchFamily="34" charset="-122"/>
              </a:rPr>
              <a:t>干涸</a:t>
            </a:r>
            <a:endParaRPr lang="zh-CN" altLang="en-US" sz="4000" dirty="0">
              <a:solidFill>
                <a:srgbClr val="090807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err="1" smtClean="0">
              <a:solidFill>
                <a:srgbClr val="090807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4409" y="1217414"/>
            <a:ext cx="6276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b="1" dirty="0" err="1" smtClean="0">
                <a:solidFill>
                  <a:srgbClr val="FF0000"/>
                </a:solidFill>
              </a:rPr>
              <a:t>xi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ā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nɡ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qi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à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á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jué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1845" y="2710934"/>
            <a:ext cx="65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b="1" dirty="0" err="1" smtClean="0">
                <a:solidFill>
                  <a:srgbClr val="FF0000"/>
                </a:solidFill>
              </a:rPr>
              <a:t>hè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yu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á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dū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lu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7293" y="4067294"/>
            <a:ext cx="7143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b="1" dirty="0" err="1" smtClean="0">
                <a:solidFill>
                  <a:srgbClr val="FF0000"/>
                </a:solidFill>
              </a:rPr>
              <a:t>zh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à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sh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</a:rPr>
              <a:t>ā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                        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hé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04970" y="259086"/>
            <a:ext cx="3951770" cy="584775"/>
            <a:chOff x="3604970" y="259086"/>
            <a:chExt cx="3951770" cy="584775"/>
          </a:xfrm>
        </p:grpSpPr>
        <p:sp>
          <p:nvSpPr>
            <p:cNvPr id="13" name="平行四边形 12"/>
            <p:cNvSpPr/>
            <p:nvPr/>
          </p:nvSpPr>
          <p:spPr>
            <a:xfrm>
              <a:off x="3604970" y="316056"/>
              <a:ext cx="1038811" cy="479165"/>
            </a:xfrm>
            <a:prstGeom prst="parallelogram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41"/>
            <p:cNvSpPr txBox="1"/>
            <p:nvPr/>
          </p:nvSpPr>
          <p:spPr>
            <a:xfrm>
              <a:off x="3614063" y="302654"/>
              <a:ext cx="1020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69664" y="259086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字词讲解</a:t>
              </a:r>
              <a:endParaRPr lang="zh-CN" altLang="en-US" sz="32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23094" y="785009"/>
              <a:ext cx="3933646" cy="172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1"/>
          <p:cNvGrpSpPr>
            <a:grpSpLocks/>
          </p:cNvGrpSpPr>
          <p:nvPr/>
        </p:nvGrpSpPr>
        <p:grpSpPr bwMode="auto">
          <a:xfrm>
            <a:off x="6733223" y="2870339"/>
            <a:ext cx="1104900" cy="1108075"/>
            <a:chOff x="0" y="0"/>
            <a:chExt cx="696" cy="698"/>
          </a:xfrm>
        </p:grpSpPr>
        <p:sp>
          <p:nvSpPr>
            <p:cNvPr id="3" name="Oval 272"/>
            <p:cNvSpPr>
              <a:spLocks noChangeArrowheads="1"/>
            </p:cNvSpPr>
            <p:nvPr/>
          </p:nvSpPr>
          <p:spPr bwMode="auto">
            <a:xfrm>
              <a:off x="0" y="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5E762F"/>
                </a:gs>
                <a:gs pos="100000">
                  <a:srgbClr val="CC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" name="Oval 273"/>
            <p:cNvSpPr>
              <a:spLocks noChangeArrowheads="1"/>
            </p:cNvSpPr>
            <p:nvPr/>
          </p:nvSpPr>
          <p:spPr bwMode="auto">
            <a:xfrm>
              <a:off x="8" y="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0"/>
                  </a:srgbClr>
                </a:gs>
                <a:gs pos="100000">
                  <a:srgbClr val="EDFFC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" name="Oval 274"/>
            <p:cNvSpPr>
              <a:spLocks noChangeArrowheads="1"/>
            </p:cNvSpPr>
            <p:nvPr/>
          </p:nvSpPr>
          <p:spPr bwMode="auto">
            <a:xfrm>
              <a:off x="25" y="31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A2CA51"/>
                </a:gs>
                <a:gs pos="100000">
                  <a:srgbClr val="CCFF66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" name="Oval 275"/>
            <p:cNvSpPr>
              <a:spLocks noChangeArrowheads="1"/>
            </p:cNvSpPr>
            <p:nvPr/>
          </p:nvSpPr>
          <p:spPr bwMode="auto">
            <a:xfrm>
              <a:off x="61" y="1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66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291"/>
          <p:cNvGrpSpPr>
            <a:grpSpLocks/>
          </p:cNvGrpSpPr>
          <p:nvPr/>
        </p:nvGrpSpPr>
        <p:grpSpPr bwMode="auto">
          <a:xfrm>
            <a:off x="948055" y="1879283"/>
            <a:ext cx="1104900" cy="1108075"/>
            <a:chOff x="0" y="0"/>
            <a:chExt cx="696" cy="698"/>
          </a:xfrm>
        </p:grpSpPr>
        <p:sp>
          <p:nvSpPr>
            <p:cNvPr id="13" name="Oval 292"/>
            <p:cNvSpPr>
              <a:spLocks noChangeArrowheads="1"/>
            </p:cNvSpPr>
            <p:nvPr/>
          </p:nvSpPr>
          <p:spPr bwMode="auto">
            <a:xfrm>
              <a:off x="0" y="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185E"/>
                </a:gs>
                <a:gs pos="100000">
                  <a:srgbClr val="FF33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4" name="Oval 293"/>
            <p:cNvSpPr>
              <a:spLocks noChangeArrowheads="1"/>
            </p:cNvSpPr>
            <p:nvPr/>
          </p:nvSpPr>
          <p:spPr bwMode="auto">
            <a:xfrm>
              <a:off x="8" y="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alpha val="0"/>
                  </a:srgbClr>
                </a:gs>
                <a:gs pos="100000">
                  <a:srgbClr val="FFB8E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5" name="Oval 294"/>
            <p:cNvSpPr>
              <a:spLocks noChangeArrowheads="1"/>
            </p:cNvSpPr>
            <p:nvPr/>
          </p:nvSpPr>
          <p:spPr bwMode="auto">
            <a:xfrm>
              <a:off x="25" y="30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28A2"/>
                </a:gs>
                <a:gs pos="100000">
                  <a:srgbClr val="FF33CC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6" name="Oval 295"/>
            <p:cNvSpPr>
              <a:spLocks noChangeArrowheads="1"/>
            </p:cNvSpPr>
            <p:nvPr/>
          </p:nvSpPr>
          <p:spPr bwMode="auto">
            <a:xfrm>
              <a:off x="61" y="14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33CC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296"/>
          <p:cNvGrpSpPr>
            <a:grpSpLocks/>
          </p:cNvGrpSpPr>
          <p:nvPr/>
        </p:nvGrpSpPr>
        <p:grpSpPr bwMode="auto">
          <a:xfrm>
            <a:off x="1091565" y="4260215"/>
            <a:ext cx="1104900" cy="1108075"/>
            <a:chOff x="0" y="0"/>
            <a:chExt cx="696" cy="698"/>
          </a:xfrm>
        </p:grpSpPr>
        <p:sp>
          <p:nvSpPr>
            <p:cNvPr id="18" name="Oval 297"/>
            <p:cNvSpPr>
              <a:spLocks noChangeArrowheads="1"/>
            </p:cNvSpPr>
            <p:nvPr/>
          </p:nvSpPr>
          <p:spPr bwMode="auto">
            <a:xfrm>
              <a:off x="0" y="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2F2F76"/>
                </a:gs>
                <a:gs pos="100000">
                  <a:srgbClr val="6666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298"/>
            <p:cNvSpPr>
              <a:spLocks noChangeArrowheads="1"/>
            </p:cNvSpPr>
            <p:nvPr/>
          </p:nvSpPr>
          <p:spPr bwMode="auto">
            <a:xfrm>
              <a:off x="9" y="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0"/>
                  </a:srgbClr>
                </a:gs>
                <a:gs pos="100000">
                  <a:srgbClr val="CACA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299"/>
            <p:cNvSpPr>
              <a:spLocks noChangeArrowheads="1"/>
            </p:cNvSpPr>
            <p:nvPr/>
          </p:nvSpPr>
          <p:spPr bwMode="auto">
            <a:xfrm>
              <a:off x="25" y="31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5151CA"/>
                </a:gs>
                <a:gs pos="100000">
                  <a:srgbClr val="6666FF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1" name="Oval 300"/>
            <p:cNvSpPr>
              <a:spLocks noChangeArrowheads="1"/>
            </p:cNvSpPr>
            <p:nvPr/>
          </p:nvSpPr>
          <p:spPr bwMode="auto">
            <a:xfrm>
              <a:off x="61" y="10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66FF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2" name="左大括号 21"/>
          <p:cNvSpPr/>
          <p:nvPr/>
        </p:nvSpPr>
        <p:spPr>
          <a:xfrm>
            <a:off x="2225040" y="1569720"/>
            <a:ext cx="640080" cy="1783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51760" y="1565117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qǔ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歌曲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993" y="2635187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qū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弯曲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210312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曲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7833360" y="2735401"/>
            <a:ext cx="640080" cy="14251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大括号 27"/>
          <p:cNvSpPr/>
          <p:nvPr/>
        </p:nvSpPr>
        <p:spPr>
          <a:xfrm>
            <a:off x="2331720" y="4023360"/>
            <a:ext cx="640080" cy="1783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280160" y="45110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2972" y="4188903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dǎo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滑倒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4934357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dào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倒车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25640" y="310116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14360" y="2781121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dàn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一担水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90560" y="3543121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latin typeface="+mn-ea"/>
              </a:rPr>
              <a:t>dān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担任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4114799" y="518160"/>
            <a:ext cx="227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多音字</a:t>
            </a:r>
            <a:endParaRPr lang="zh-CN" alt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4" name="Picture 8" descr="C:\Users\Administrator\Desktop\图片\图片\650.jpg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726">
            <a:off x="5909804" y="304861"/>
            <a:ext cx="2786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7" grpId="0" animBg="1"/>
      <p:bldP spid="28" grpId="0" animBg="1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17383"/>
          <a:stretch/>
        </p:blipFill>
        <p:spPr>
          <a:xfrm>
            <a:off x="1240592" y="912734"/>
            <a:ext cx="9610288" cy="541186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19600" y="2834417"/>
            <a:ext cx="45262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朴素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干涸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缘故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037776" y="1431737"/>
            <a:ext cx="3124200" cy="1066800"/>
            <a:chOff x="288" y="144"/>
            <a:chExt cx="1968" cy="672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8" y="144"/>
              <a:ext cx="163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80" y="240"/>
              <a:ext cx="177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800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近义词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02680" y="2804255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朴实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02680" y="432857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71466" y="3611975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干枯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autoUpdateAnimBg="0"/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b="17383"/>
          <a:stretch/>
        </p:blipFill>
        <p:spPr>
          <a:xfrm>
            <a:off x="975360" y="912734"/>
            <a:ext cx="10256520" cy="541186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19600" y="2834417"/>
            <a:ext cx="45262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朴素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消失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喜欢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7776" y="1431737"/>
            <a:ext cx="3124200" cy="1066800"/>
            <a:chOff x="288" y="144"/>
            <a:chExt cx="1968" cy="672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88" y="144"/>
              <a:ext cx="163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80" y="240"/>
              <a:ext cx="177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8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反义词</a:t>
              </a:r>
              <a:endParaRPr lang="zh-CN" alt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02680" y="2804255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华丽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02680" y="432857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厌恶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271466" y="3611975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autoUpdateAnimBg="0"/>
      <p:bldP spid="9" grpId="0" autoUpdateAnimBg="0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325880" y="1036320"/>
            <a:ext cx="9464040" cy="1905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altLang="en-US">
              <a:solidFill>
                <a:srgbClr val="CCFFCC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94533" y="1021716"/>
            <a:ext cx="8828688" cy="16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默读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课文，想想课文叙述顺序：先讲什么，再讲什么，最后讲什么？</a:t>
            </a:r>
          </a:p>
        </p:txBody>
      </p:sp>
      <p:pic>
        <p:nvPicPr>
          <p:cNvPr id="7" name="Picture 5" descr="200892816391587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507480" cy="3080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10" descr="ZXXKCOM201401031143113086800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76" y="3825558"/>
            <a:ext cx="2081156" cy="208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604970" y="259086"/>
            <a:ext cx="3951770" cy="584775"/>
            <a:chOff x="3604970" y="259086"/>
            <a:chExt cx="3951770" cy="584775"/>
          </a:xfrm>
        </p:grpSpPr>
        <p:sp>
          <p:nvSpPr>
            <p:cNvPr id="10" name="平行四边形 9"/>
            <p:cNvSpPr/>
            <p:nvPr/>
          </p:nvSpPr>
          <p:spPr>
            <a:xfrm>
              <a:off x="3604970" y="316056"/>
              <a:ext cx="1038811" cy="479165"/>
            </a:xfrm>
            <a:prstGeom prst="parallelogram">
              <a:avLst/>
            </a:prstGeom>
            <a:solidFill>
              <a:srgbClr val="346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41"/>
            <p:cNvSpPr txBox="1"/>
            <p:nvPr/>
          </p:nvSpPr>
          <p:spPr>
            <a:xfrm>
              <a:off x="3614063" y="302654"/>
              <a:ext cx="1020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69664" y="259086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3461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重点全析</a:t>
              </a:r>
              <a:endParaRPr lang="zh-CN" altLang="en-US" sz="32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623094" y="785009"/>
              <a:ext cx="3933646" cy="172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7"/>
          <p:cNvSpPr>
            <a:spLocks/>
          </p:cNvSpPr>
          <p:nvPr/>
        </p:nvSpPr>
        <p:spPr bwMode="auto">
          <a:xfrm rot="10443842" flipH="1">
            <a:off x="912228" y="-942473"/>
            <a:ext cx="8920163" cy="6849064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15413" y="9993"/>
              </a:cxn>
              <a:cxn ang="0">
                <a:pos x="10800" y="6116"/>
              </a:cxn>
              <a:cxn ang="0">
                <a:pos x="7089" y="7941"/>
              </a:cxn>
              <a:cxn ang="0">
                <a:pos x="2245" y="4208"/>
              </a:cxn>
              <a:cxn ang="0">
                <a:pos x="10800" y="0"/>
              </a:cxn>
              <a:cxn ang="0">
                <a:pos x="21438" y="8939"/>
              </a:cxn>
              <a:cxn ang="0">
                <a:pos x="24098" y="8474"/>
              </a:cxn>
              <a:cxn ang="0">
                <a:pos x="19418" y="15138"/>
              </a:cxn>
              <a:cxn ang="0">
                <a:pos x="12754" y="10458"/>
              </a:cxn>
              <a:cxn ang="0">
                <a:pos x="15413" y="9993"/>
              </a:cxn>
            </a:cxnLst>
            <a:rect l="T0" t="T1" r="T2" b="T3"/>
            <a:pathLst>
              <a:path w="21600" h="21600">
                <a:moveTo>
                  <a:pt x="15413" y="9993"/>
                </a:moveTo>
                <a:cubicBezTo>
                  <a:pt x="15021" y="7751"/>
                  <a:pt x="13075" y="6116"/>
                  <a:pt x="10800" y="6116"/>
                </a:cubicBezTo>
                <a:cubicBezTo>
                  <a:pt x="9347" y="6115"/>
                  <a:pt x="7976" y="6790"/>
                  <a:pt x="7089" y="7941"/>
                </a:cubicBezTo>
                <a:lnTo>
                  <a:pt x="2245" y="4208"/>
                </a:lnTo>
                <a:cubicBezTo>
                  <a:pt x="4289" y="1554"/>
                  <a:pt x="7450" y="-1"/>
                  <a:pt x="10800" y="0"/>
                </a:cubicBezTo>
                <a:cubicBezTo>
                  <a:pt x="16046" y="0"/>
                  <a:pt x="20534" y="3770"/>
                  <a:pt x="21438" y="8939"/>
                </a:cubicBezTo>
                <a:lnTo>
                  <a:pt x="24098" y="8474"/>
                </a:lnTo>
                <a:lnTo>
                  <a:pt x="19418" y="15138"/>
                </a:lnTo>
                <a:lnTo>
                  <a:pt x="12754" y="10458"/>
                </a:lnTo>
                <a:lnTo>
                  <a:pt x="15413" y="9993"/>
                </a:lnTo>
                <a:close/>
              </a:path>
            </a:pathLst>
          </a:custGeom>
          <a:solidFill>
            <a:srgbClr val="B48ED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70"/>
          <p:cNvSpPr>
            <a:spLocks noChangeArrowheads="1"/>
          </p:cNvSpPr>
          <p:nvPr/>
        </p:nvSpPr>
        <p:spPr bwMode="auto">
          <a:xfrm>
            <a:off x="7329487" y="1722120"/>
            <a:ext cx="2210753" cy="2039199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421A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sz="1900" dirty="0">
              <a:solidFill>
                <a:srgbClr val="FFFFFF"/>
              </a:solidFill>
              <a:latin typeface="HY견고딕" pitchFamily="2" charset="-127"/>
              <a:ea typeface="HY견고딕" pitchFamily="2" charset="-127"/>
            </a:endParaRPr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>
            <a:off x="5471160" y="3322320"/>
            <a:ext cx="2087880" cy="2037612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D350D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sz="1900" dirty="0">
              <a:solidFill>
                <a:srgbClr val="FFFFFF"/>
              </a:solidFill>
              <a:latin typeface="HY견고딕" pitchFamily="2" charset="-127"/>
              <a:ea typeface="HY견고딕" pitchFamily="2" charset="-127"/>
            </a:endParaRPr>
          </a:p>
        </p:txBody>
      </p:sp>
      <p:sp>
        <p:nvSpPr>
          <p:cNvPr id="8" name="Oval 74"/>
          <p:cNvSpPr>
            <a:spLocks noChangeArrowheads="1"/>
          </p:cNvSpPr>
          <p:nvPr/>
        </p:nvSpPr>
        <p:spPr bwMode="auto">
          <a:xfrm>
            <a:off x="3006724" y="3688080"/>
            <a:ext cx="2113916" cy="2056344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42280D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dirty="0">
              <a:solidFill>
                <a:srgbClr val="FFFFFF"/>
              </a:solidFill>
              <a:latin typeface="HY견고딕" pitchFamily="2" charset="-127"/>
              <a:ea typeface="HY견고딕" pitchFamily="2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8050" y="4265414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珍珠泉的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位置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4746" y="3930134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泉水的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</a:p>
        </p:txBody>
      </p:sp>
      <p:sp>
        <p:nvSpPr>
          <p:cNvPr id="11" name="矩形 10"/>
          <p:cNvSpPr/>
          <p:nvPr/>
        </p:nvSpPr>
        <p:spPr>
          <a:xfrm>
            <a:off x="7438072" y="2055614"/>
            <a:ext cx="19800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“我”对珍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珠泉的</a:t>
            </a:r>
            <a:endParaRPr lang="en-US" altLang="zh-CN" sz="2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喜爱之情</a:t>
            </a:r>
          </a:p>
        </p:txBody>
      </p:sp>
      <p:sp>
        <p:nvSpPr>
          <p:cNvPr id="12" name="矩形 11"/>
          <p:cNvSpPr/>
          <p:nvPr/>
        </p:nvSpPr>
        <p:spPr>
          <a:xfrm>
            <a:off x="2556748" y="1539240"/>
            <a:ext cx="3767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kern="10" spc="-360" dirty="0" smtClean="0">
                <a:ln w="12700">
                  <a:solidFill>
                    <a:srgbClr val="FF99CC"/>
                  </a:solidFill>
                  <a:miter lim="800000"/>
                  <a:headEnd/>
                  <a:tailEnd/>
                </a:ln>
                <a:solidFill>
                  <a:srgbClr val="FF33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微软雅黑" pitchFamily="34" charset="-122"/>
                <a:ea typeface="微软雅黑" pitchFamily="34" charset="-122"/>
              </a:rPr>
              <a:t>珍珠泉</a:t>
            </a:r>
            <a:endParaRPr lang="zh-CN" altLang="en-US" sz="7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751</Words>
  <Application>Microsoft Office PowerPoint</Application>
  <PresentationFormat>宽屏</PresentationFormat>
  <Paragraphs>108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HY견고딕</vt:lpstr>
      <vt:lpstr>HY헤드라인M</vt:lpstr>
      <vt:lpstr>隶书</vt:lpstr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珍珠泉在哪儿？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103</cp:revision>
  <dcterms:created xsi:type="dcterms:W3CDTF">2016-02-22T06:48:44Z</dcterms:created>
  <dcterms:modified xsi:type="dcterms:W3CDTF">2016-03-28T12:35:25Z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